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sldIdLst>
    <p:sldId id="256" r:id="rId2"/>
    <p:sldId id="259" r:id="rId3"/>
    <p:sldId id="268" r:id="rId4"/>
    <p:sldId id="260" r:id="rId5"/>
    <p:sldId id="261" r:id="rId6"/>
    <p:sldId id="269" r:id="rId7"/>
    <p:sldId id="272" r:id="rId8"/>
    <p:sldId id="270" r:id="rId9"/>
    <p:sldId id="262" r:id="rId10"/>
    <p:sldId id="263" r:id="rId11"/>
    <p:sldId id="271" r:id="rId12"/>
    <p:sldId id="264"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54E74-D99E-47FC-AFCC-EC3DA30978D2}" v="53" dt="2024-11-09T01:31:54.257"/>
    <p1510:client id="{F93D6EEB-4EFA-4A49-81FF-7C22536B6E01}" v="17" dt="2024-11-08T12:57:20.3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17784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9572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89361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Google Shape;54;p13">
            <a:extLst>
              <a:ext uri="{FF2B5EF4-FFF2-40B4-BE49-F238E27FC236}">
                <a16:creationId xmlns:a16="http://schemas.microsoft.com/office/drawing/2014/main" id="{86D26913-F960-4A22-86DE-26274AE3F540}"/>
              </a:ext>
            </a:extLst>
          </p:cNvPr>
          <p:cNvSpPr/>
          <p:nvPr userDrawn="1"/>
        </p:nvSpPr>
        <p:spPr>
          <a:xfrm>
            <a:off x="357900" y="569000"/>
            <a:ext cx="11476200" cy="1368300"/>
          </a:xfrm>
          <a:prstGeom prst="roundRect">
            <a:avLst>
              <a:gd name="adj" fmla="val 9040"/>
            </a:avLst>
          </a:prstGeom>
          <a:solidFill>
            <a:srgbClr val="335295"/>
          </a:solidFill>
          <a:ln>
            <a:noFill/>
          </a:ln>
          <a:effectLst>
            <a:outerShdw blurRad="57150" dist="114300" dir="27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6;p13">
            <a:extLst>
              <a:ext uri="{FF2B5EF4-FFF2-40B4-BE49-F238E27FC236}">
                <a16:creationId xmlns:a16="http://schemas.microsoft.com/office/drawing/2014/main" id="{098C0B80-F99D-470B-9FDD-4D592A4D3B83}"/>
              </a:ext>
            </a:extLst>
          </p:cNvPr>
          <p:cNvSpPr txBox="1"/>
          <p:nvPr userDrawn="1"/>
        </p:nvSpPr>
        <p:spPr>
          <a:xfrm>
            <a:off x="492034" y="718403"/>
            <a:ext cx="11207931"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800">
                <a:solidFill>
                  <a:srgbClr val="FFFFFF"/>
                </a:solidFill>
              </a:rPr>
              <a:t> </a:t>
            </a:r>
            <a:endParaRPr sz="2200">
              <a:solidFill>
                <a:srgbClr val="FFFFFF"/>
              </a:solidFill>
            </a:endParaRPr>
          </a:p>
        </p:txBody>
      </p:sp>
      <p:pic>
        <p:nvPicPr>
          <p:cNvPr id="11" name="Google Shape;55;p13">
            <a:extLst>
              <a:ext uri="{FF2B5EF4-FFF2-40B4-BE49-F238E27FC236}">
                <a16:creationId xmlns:a16="http://schemas.microsoft.com/office/drawing/2014/main" id="{873C1C94-609F-4385-B415-448B95C211FD}"/>
              </a:ext>
            </a:extLst>
          </p:cNvPr>
          <p:cNvPicPr preferRelativeResize="0"/>
          <p:nvPr userDrawn="1"/>
        </p:nvPicPr>
        <p:blipFill>
          <a:blip r:embed="rId2">
            <a:alphaModFix/>
          </a:blip>
          <a:stretch>
            <a:fillRect/>
          </a:stretch>
        </p:blipFill>
        <p:spPr>
          <a:xfrm>
            <a:off x="357900" y="5905897"/>
            <a:ext cx="11476199" cy="766205"/>
          </a:xfrm>
          <a:prstGeom prst="rect">
            <a:avLst/>
          </a:prstGeom>
          <a:noFill/>
          <a:ln>
            <a:noFill/>
          </a:ln>
        </p:spPr>
      </p:pic>
    </p:spTree>
    <p:extLst>
      <p:ext uri="{BB962C8B-B14F-4D97-AF65-F5344CB8AC3E}">
        <p14:creationId xmlns:p14="http://schemas.microsoft.com/office/powerpoint/2010/main" val="2955829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030C6-AA40-41A1-B609-4A6625C5BF1A}"/>
              </a:ext>
            </a:extLst>
          </p:cNvPr>
          <p:cNvSpPr>
            <a:spLocks noGrp="1"/>
          </p:cNvSpPr>
          <p:nvPr>
            <p:ph idx="1"/>
          </p:nvPr>
        </p:nvSpPr>
        <p:spPr>
          <a:xfrm>
            <a:off x="496389" y="1018903"/>
            <a:ext cx="11364684" cy="467369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7" name="Google Shape;64;p14">
            <a:extLst>
              <a:ext uri="{FF2B5EF4-FFF2-40B4-BE49-F238E27FC236}">
                <a16:creationId xmlns:a16="http://schemas.microsoft.com/office/drawing/2014/main" id="{4364185B-C74A-41B8-A4AD-5ECB797475EB}"/>
              </a:ext>
            </a:extLst>
          </p:cNvPr>
          <p:cNvPicPr preferRelativeResize="0"/>
          <p:nvPr userDrawn="1"/>
        </p:nvPicPr>
        <p:blipFill>
          <a:blip r:embed="rId2">
            <a:alphaModFix/>
          </a:blip>
          <a:stretch>
            <a:fillRect/>
          </a:stretch>
        </p:blipFill>
        <p:spPr>
          <a:xfrm>
            <a:off x="496389" y="5734595"/>
            <a:ext cx="11364685" cy="843626"/>
          </a:xfrm>
          <a:prstGeom prst="rect">
            <a:avLst/>
          </a:prstGeom>
          <a:noFill/>
          <a:ln>
            <a:noFill/>
          </a:ln>
        </p:spPr>
      </p:pic>
      <p:sp>
        <p:nvSpPr>
          <p:cNvPr id="9" name="Google Shape;63;p14">
            <a:extLst>
              <a:ext uri="{FF2B5EF4-FFF2-40B4-BE49-F238E27FC236}">
                <a16:creationId xmlns:a16="http://schemas.microsoft.com/office/drawing/2014/main" id="{6FF94A92-8A89-4AFB-8DCD-9C8B9FEDD4FB}"/>
              </a:ext>
            </a:extLst>
          </p:cNvPr>
          <p:cNvSpPr/>
          <p:nvPr userDrawn="1"/>
        </p:nvSpPr>
        <p:spPr>
          <a:xfrm>
            <a:off x="74" y="-28226"/>
            <a:ext cx="12191925" cy="800215"/>
          </a:xfrm>
          <a:prstGeom prst="rect">
            <a:avLst/>
          </a:prstGeom>
          <a:solidFill>
            <a:srgbClr val="3352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03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77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92780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1464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45441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8995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67185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40176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26447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21794189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8;p13">
            <a:extLst>
              <a:ext uri="{FF2B5EF4-FFF2-40B4-BE49-F238E27FC236}">
                <a16:creationId xmlns:a16="http://schemas.microsoft.com/office/drawing/2014/main" id="{BAA2AA5E-7E1F-4558-9E76-71338E2106E4}"/>
              </a:ext>
            </a:extLst>
          </p:cNvPr>
          <p:cNvSpPr txBox="1"/>
          <p:nvPr/>
        </p:nvSpPr>
        <p:spPr>
          <a:xfrm>
            <a:off x="-572767" y="4701122"/>
            <a:ext cx="5917500" cy="14834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lang="en-IN"/>
          </a:p>
          <a:p>
            <a:pPr marL="0" lvl="0" indent="0" algn="ctr" rtl="0">
              <a:lnSpc>
                <a:spcPct val="115000"/>
              </a:lnSpc>
              <a:spcBef>
                <a:spcPts val="0"/>
              </a:spcBef>
              <a:spcAft>
                <a:spcPts val="0"/>
              </a:spcAft>
              <a:buNone/>
            </a:pPr>
            <a:endParaRPr lang="en-IN"/>
          </a:p>
          <a:p>
            <a:pPr marL="0" lvl="0" indent="0" algn="ctr" rtl="0">
              <a:lnSpc>
                <a:spcPct val="115000"/>
              </a:lnSpc>
              <a:spcBef>
                <a:spcPts val="0"/>
              </a:spcBef>
              <a:spcAft>
                <a:spcPts val="0"/>
              </a:spcAft>
              <a:buNone/>
            </a:pPr>
            <a:r>
              <a:rPr lang="en-IN" sz="2000">
                <a:latin typeface="Bookman Old Style" panose="02050604050505020204" pitchFamily="18" charset="0"/>
                <a:cs typeface="Aldhabi" panose="020F0502020204030204" pitchFamily="2" charset="-78"/>
              </a:rPr>
              <a:t>Mentor – </a:t>
            </a:r>
            <a:r>
              <a:rPr lang="en-IN" sz="2000" b="1" err="1">
                <a:latin typeface="Bookman Old Style" panose="02050604050505020204" pitchFamily="18" charset="0"/>
                <a:cs typeface="Aldhabi" panose="020F0502020204030204" pitchFamily="2" charset="-78"/>
              </a:rPr>
              <a:t>Dr.</a:t>
            </a:r>
            <a:r>
              <a:rPr lang="en-IN" sz="2000" b="1">
                <a:latin typeface="Bookman Old Style" panose="02050604050505020204" pitchFamily="18" charset="0"/>
                <a:cs typeface="Aldhabi" panose="020F0502020204030204" pitchFamily="2" charset="-78"/>
              </a:rPr>
              <a:t> </a:t>
            </a:r>
            <a:r>
              <a:rPr lang="en-IN" sz="2000" b="1" err="1">
                <a:latin typeface="Bookman Old Style" panose="02050604050505020204" pitchFamily="18" charset="0"/>
                <a:cs typeface="Aldhabi" panose="020F0502020204030204" pitchFamily="2" charset="-78"/>
              </a:rPr>
              <a:t>S.Vidhusha</a:t>
            </a:r>
            <a:r>
              <a:rPr lang="en-IN" sz="2000" b="1">
                <a:latin typeface="Bookman Old Style" panose="02050604050505020204" pitchFamily="18" charset="0"/>
                <a:cs typeface="Aldhabi" panose="020F0502020204030204" pitchFamily="2" charset="-78"/>
              </a:rPr>
              <a:t>  </a:t>
            </a:r>
            <a:endParaRPr sz="2000" b="1">
              <a:latin typeface="Bookman Old Style" panose="02050604050505020204" pitchFamily="18" charset="0"/>
              <a:cs typeface="Aldhabi" panose="020F0502020204030204" pitchFamily="2" charset="-78"/>
            </a:endParaRPr>
          </a:p>
          <a:p>
            <a:pPr marL="0" lvl="0" indent="0" algn="ctr" rtl="0">
              <a:spcBef>
                <a:spcPts val="0"/>
              </a:spcBef>
              <a:spcAft>
                <a:spcPts val="0"/>
              </a:spcAft>
              <a:buNone/>
            </a:pPr>
            <a:r>
              <a:rPr lang="en" sz="2000" i="1">
                <a:latin typeface="Bookman Old Style" panose="02050604050505020204" pitchFamily="18" charset="0"/>
                <a:cs typeface="Aldhabi" panose="020F0502020204030204" pitchFamily="2" charset="-78"/>
              </a:rPr>
              <a:t>Shiv Nadar University Chennai</a:t>
            </a:r>
            <a:endParaRPr sz="2000" i="1">
              <a:latin typeface="Bookman Old Style" panose="02050604050505020204" pitchFamily="18" charset="0"/>
              <a:cs typeface="Aldhabi" panose="020F0502020204030204" pitchFamily="2" charset="-78"/>
            </a:endParaRPr>
          </a:p>
        </p:txBody>
      </p:sp>
      <p:sp>
        <p:nvSpPr>
          <p:cNvPr id="5" name="Google Shape;57;p13">
            <a:extLst>
              <a:ext uri="{FF2B5EF4-FFF2-40B4-BE49-F238E27FC236}">
                <a16:creationId xmlns:a16="http://schemas.microsoft.com/office/drawing/2014/main" id="{72AC51B1-DC0A-42EC-B5C2-9EDEB7C32AE2}"/>
              </a:ext>
            </a:extLst>
          </p:cNvPr>
          <p:cNvSpPr txBox="1"/>
          <p:nvPr/>
        </p:nvSpPr>
        <p:spPr>
          <a:xfrm>
            <a:off x="515255" y="2351531"/>
            <a:ext cx="6637360" cy="283151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2500" b="1">
                <a:latin typeface="Book Antiqua" panose="02040602050305030304" pitchFamily="18" charset="0"/>
              </a:rPr>
              <a:t>Abhishek Herbert Samuel </a:t>
            </a:r>
            <a:r>
              <a:rPr lang="en" sz="2500">
                <a:latin typeface="Book Antiqua" panose="02040602050305030304" pitchFamily="18" charset="0"/>
              </a:rPr>
              <a:t>– 21011102004</a:t>
            </a:r>
          </a:p>
          <a:p>
            <a:pPr marL="0" lvl="0" indent="0" rtl="0">
              <a:spcBef>
                <a:spcPts val="0"/>
              </a:spcBef>
              <a:spcAft>
                <a:spcPts val="0"/>
              </a:spcAft>
              <a:buNone/>
            </a:pPr>
            <a:r>
              <a:rPr lang="en" sz="2500" b="1" dirty="0">
                <a:latin typeface="Book Antiqua" panose="02040602050305030304" pitchFamily="18" charset="0"/>
              </a:rPr>
              <a:t>Aman Bhat </a:t>
            </a:r>
            <a:r>
              <a:rPr lang="en" sz="2500" dirty="0">
                <a:latin typeface="Book Antiqua" panose="02040602050305030304" pitchFamily="18" charset="0"/>
              </a:rPr>
              <a:t>– 21011102013</a:t>
            </a:r>
          </a:p>
          <a:p>
            <a:pPr marL="0" lvl="0" indent="0" rtl="0">
              <a:spcBef>
                <a:spcPts val="0"/>
              </a:spcBef>
              <a:spcAft>
                <a:spcPts val="0"/>
              </a:spcAft>
              <a:buNone/>
            </a:pPr>
            <a:r>
              <a:rPr lang="en" sz="2500" b="1" dirty="0">
                <a:latin typeface="Book Antiqua" panose="02040602050305030304" pitchFamily="18" charset="0"/>
              </a:rPr>
              <a:t>Sashank Kumar Kakaraparty </a:t>
            </a:r>
            <a:r>
              <a:rPr lang="en" sz="2500" dirty="0">
                <a:latin typeface="Book Antiqua" panose="02040602050305030304" pitchFamily="18" charset="0"/>
              </a:rPr>
              <a:t>– 21011102043</a:t>
            </a:r>
          </a:p>
          <a:p>
            <a:pPr marL="0" lvl="0" indent="0" rtl="0">
              <a:spcBef>
                <a:spcPts val="0"/>
              </a:spcBef>
              <a:spcAft>
                <a:spcPts val="0"/>
              </a:spcAft>
              <a:buNone/>
            </a:pPr>
            <a:endParaRPr lang="en" sz="2500" dirty="0"/>
          </a:p>
          <a:p>
            <a:pPr marL="0" lvl="0" indent="0" rtl="0">
              <a:spcBef>
                <a:spcPts val="0"/>
              </a:spcBef>
              <a:spcAft>
                <a:spcPts val="0"/>
              </a:spcAft>
              <a:buNone/>
            </a:pPr>
            <a:r>
              <a:rPr lang="en" sz="2500" dirty="0">
                <a:latin typeface="Book Antiqua" panose="02040602050305030304" pitchFamily="18" charset="0"/>
              </a:rPr>
              <a:t>B.Tech CSE – IoT A </a:t>
            </a:r>
          </a:p>
          <a:p>
            <a:pPr marL="0" lvl="0" indent="0" rtl="0">
              <a:spcBef>
                <a:spcPts val="0"/>
              </a:spcBef>
              <a:spcAft>
                <a:spcPts val="0"/>
              </a:spcAft>
              <a:buNone/>
            </a:pPr>
            <a:r>
              <a:rPr lang="en" sz="2500" b="1" dirty="0">
                <a:latin typeface="Book Antiqua" panose="02040602050305030304" pitchFamily="18" charset="0"/>
              </a:rPr>
              <a:t>Phase 1 - Final year project </a:t>
            </a:r>
          </a:p>
          <a:p>
            <a:pPr marL="0" lvl="0" indent="0" rtl="0">
              <a:spcBef>
                <a:spcPts val="0"/>
              </a:spcBef>
              <a:spcAft>
                <a:spcPts val="0"/>
              </a:spcAft>
              <a:buNone/>
            </a:pPr>
            <a:endParaRPr lang="en" sz="2200" dirty="0"/>
          </a:p>
        </p:txBody>
      </p:sp>
      <p:sp>
        <p:nvSpPr>
          <p:cNvPr id="6" name="Google Shape;56;p13">
            <a:extLst>
              <a:ext uri="{FF2B5EF4-FFF2-40B4-BE49-F238E27FC236}">
                <a16:creationId xmlns:a16="http://schemas.microsoft.com/office/drawing/2014/main" id="{BFD0314B-E7BA-4D43-8BFB-161570B9A9CF}"/>
              </a:ext>
            </a:extLst>
          </p:cNvPr>
          <p:cNvSpPr txBox="1"/>
          <p:nvPr/>
        </p:nvSpPr>
        <p:spPr>
          <a:xfrm>
            <a:off x="569843" y="673425"/>
            <a:ext cx="11052313"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b="1">
                <a:solidFill>
                  <a:srgbClr val="FFFFFF"/>
                </a:solidFill>
                <a:latin typeface="Cambria" panose="02040503050406030204" pitchFamily="18" charset="0"/>
                <a:ea typeface="Cambria" panose="02040503050406030204" pitchFamily="18" charset="0"/>
              </a:rPr>
              <a:t>An </a:t>
            </a:r>
            <a:r>
              <a:rPr lang="en-US" sz="3000" b="1" err="1">
                <a:solidFill>
                  <a:srgbClr val="FFFFFF"/>
                </a:solidFill>
                <a:latin typeface="Cambria" panose="02040503050406030204" pitchFamily="18" charset="0"/>
                <a:ea typeface="Cambria" panose="02040503050406030204" pitchFamily="18" charset="0"/>
              </a:rPr>
              <a:t>AIoT</a:t>
            </a:r>
            <a:r>
              <a:rPr lang="en-US" sz="3000" b="1">
                <a:solidFill>
                  <a:srgbClr val="FFFFFF"/>
                </a:solidFill>
                <a:latin typeface="Cambria" panose="02040503050406030204" pitchFamily="18" charset="0"/>
                <a:ea typeface="Cambria" panose="02040503050406030204" pitchFamily="18" charset="0"/>
              </a:rPr>
              <a:t> Solution to prevent SIDS </a:t>
            </a:r>
          </a:p>
          <a:p>
            <a:pPr marL="0" lvl="0" indent="0" algn="ctr" rtl="0">
              <a:lnSpc>
                <a:spcPct val="115000"/>
              </a:lnSpc>
              <a:spcBef>
                <a:spcPts val="0"/>
              </a:spcBef>
              <a:spcAft>
                <a:spcPts val="0"/>
              </a:spcAft>
              <a:buNone/>
            </a:pPr>
            <a:r>
              <a:rPr lang="en-US" sz="3000" b="1">
                <a:solidFill>
                  <a:srgbClr val="FFFFFF"/>
                </a:solidFill>
                <a:latin typeface="Cambria" panose="02040503050406030204" pitchFamily="18" charset="0"/>
                <a:ea typeface="Cambria" panose="02040503050406030204" pitchFamily="18" charset="0"/>
              </a:rPr>
              <a:t>– </a:t>
            </a:r>
            <a:r>
              <a:rPr lang="en-US" sz="3000" b="1" i="1">
                <a:solidFill>
                  <a:srgbClr val="FFFFFF"/>
                </a:solidFill>
                <a:latin typeface="Cambria" panose="02040503050406030204" pitchFamily="18" charset="0"/>
                <a:ea typeface="Cambria" panose="02040503050406030204" pitchFamily="18" charset="0"/>
              </a:rPr>
              <a:t>Sudden Infant Death Syndrome</a:t>
            </a:r>
            <a:endParaRPr sz="3000" b="1" i="1">
              <a:solidFill>
                <a:srgbClr val="FFFFFF"/>
              </a:solidFill>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D289FB31-E99C-D0B6-74E5-4856794E3E58}"/>
              </a:ext>
            </a:extLst>
          </p:cNvPr>
          <p:cNvPicPr>
            <a:picLocks noChangeAspect="1"/>
          </p:cNvPicPr>
          <p:nvPr/>
        </p:nvPicPr>
        <p:blipFill>
          <a:blip r:embed="rId2"/>
          <a:stretch>
            <a:fillRect/>
          </a:stretch>
        </p:blipFill>
        <p:spPr>
          <a:xfrm>
            <a:off x="8061063" y="3281060"/>
            <a:ext cx="3953566" cy="2065738"/>
          </a:xfrm>
          <a:prstGeom prst="rect">
            <a:avLst/>
          </a:prstGeom>
        </p:spPr>
      </p:pic>
      <p:pic>
        <p:nvPicPr>
          <p:cNvPr id="3" name="Picture 2">
            <a:extLst>
              <a:ext uri="{FF2B5EF4-FFF2-40B4-BE49-F238E27FC236}">
                <a16:creationId xmlns:a16="http://schemas.microsoft.com/office/drawing/2014/main" id="{D0BF77E5-D8B0-7A3B-92EE-B0DB55D357BD}"/>
              </a:ext>
            </a:extLst>
          </p:cNvPr>
          <p:cNvPicPr>
            <a:picLocks noChangeAspect="1"/>
          </p:cNvPicPr>
          <p:nvPr/>
        </p:nvPicPr>
        <p:blipFill>
          <a:blip r:embed="rId3"/>
          <a:stretch>
            <a:fillRect/>
          </a:stretch>
        </p:blipFill>
        <p:spPr>
          <a:xfrm>
            <a:off x="5548633" y="3926830"/>
            <a:ext cx="2512430" cy="2512430"/>
          </a:xfrm>
          <a:prstGeom prst="rect">
            <a:avLst/>
          </a:prstGeom>
        </p:spPr>
      </p:pic>
    </p:spTree>
    <p:extLst>
      <p:ext uri="{BB962C8B-B14F-4D97-AF65-F5344CB8AC3E}">
        <p14:creationId xmlns:p14="http://schemas.microsoft.com/office/powerpoint/2010/main" val="1655540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DE1CB1-CB0F-FD95-2207-7287D5D99D7D}"/>
              </a:ext>
            </a:extLst>
          </p:cNvPr>
          <p:cNvSpPr>
            <a:spLocks noGrp="1"/>
          </p:cNvSpPr>
          <p:nvPr>
            <p:ph idx="1"/>
          </p:nvPr>
        </p:nvSpPr>
        <p:spPr>
          <a:xfrm>
            <a:off x="211251" y="841921"/>
            <a:ext cx="11715278" cy="5352402"/>
          </a:xfrm>
        </p:spPr>
        <p:txBody>
          <a:bodyPr>
            <a:normAutofit fontScale="70000" lnSpcReduction="20000"/>
          </a:bodyPr>
          <a:lstStyle/>
          <a:p>
            <a:pPr marL="0" indent="0">
              <a:buNone/>
            </a:pPr>
            <a:r>
              <a:rPr lang="en-US" sz="4300" b="1" u="sng" dirty="0">
                <a:latin typeface="Garamond" panose="02020404030301010803" pitchFamily="18" charset="0"/>
              </a:rPr>
              <a:t>Implementation –</a:t>
            </a:r>
          </a:p>
          <a:p>
            <a:pPr marL="0" indent="0">
              <a:buNone/>
            </a:pPr>
            <a:endParaRPr lang="en-US" dirty="0"/>
          </a:p>
          <a:p>
            <a:r>
              <a:rPr lang="en-IN" sz="3600" b="0" i="0" dirty="0">
                <a:effectLst/>
                <a:latin typeface="Aparajita" panose="02020603050405020304" pitchFamily="18" charset="0"/>
                <a:cs typeface="Aparajita" panose="02020603050405020304" pitchFamily="18" charset="0"/>
              </a:rPr>
              <a:t>The implementation begins with the initialization of components, where a serial connection is established at a baud rate of 115200 for debugging output. </a:t>
            </a:r>
          </a:p>
          <a:p>
            <a:r>
              <a:rPr lang="en-IN" sz="3600" b="0" i="0" dirty="0">
                <a:effectLst/>
                <a:latin typeface="Aparajita" panose="02020603050405020304" pitchFamily="18" charset="0"/>
                <a:cs typeface="Aparajita" panose="02020603050405020304" pitchFamily="18" charset="0"/>
              </a:rPr>
              <a:t>The system connects to </a:t>
            </a:r>
            <a:r>
              <a:rPr lang="en-IN" sz="3600" b="0" i="0" dirty="0" err="1">
                <a:effectLst/>
                <a:latin typeface="Aparajita" panose="02020603050405020304" pitchFamily="18" charset="0"/>
                <a:cs typeface="Aparajita" panose="02020603050405020304" pitchFamily="18" charset="0"/>
              </a:rPr>
              <a:t>WiFi</a:t>
            </a:r>
            <a:r>
              <a:rPr lang="en-IN" sz="3600" b="0" i="0" dirty="0">
                <a:effectLst/>
                <a:latin typeface="Aparajita" panose="02020603050405020304" pitchFamily="18" charset="0"/>
                <a:cs typeface="Aparajita" panose="02020603050405020304" pitchFamily="18" charset="0"/>
              </a:rPr>
              <a:t> using the provided SSID and password, waiting for a successful connection. </a:t>
            </a:r>
          </a:p>
          <a:p>
            <a:r>
              <a:rPr lang="en-IN" sz="3600" b="0" i="0" dirty="0">
                <a:effectLst/>
                <a:latin typeface="Aparajita" panose="02020603050405020304" pitchFamily="18" charset="0"/>
                <a:cs typeface="Aparajita" panose="02020603050405020304" pitchFamily="18" charset="0"/>
              </a:rPr>
              <a:t>The MLX90614 temperature sensor is then initialized, with an error displayed and the program halted if initialization fails. </a:t>
            </a:r>
          </a:p>
          <a:p>
            <a:r>
              <a:rPr lang="en-IN" sz="3600" b="0" i="0" dirty="0">
                <a:effectLst/>
                <a:latin typeface="Aparajita" panose="02020603050405020304" pitchFamily="18" charset="0"/>
                <a:cs typeface="Aparajita" panose="02020603050405020304" pitchFamily="18" charset="0"/>
              </a:rPr>
              <a:t>Moving into the main loop, data collection takes place by reading body temperature from the MLX90614 and heartbeat and SpO2 levels from the MAX30100 sensor. </a:t>
            </a:r>
          </a:p>
          <a:p>
            <a:r>
              <a:rPr lang="en-IN" sz="3600" b="0" i="0" dirty="0">
                <a:effectLst/>
                <a:latin typeface="Aparajita" panose="02020603050405020304" pitchFamily="18" charset="0"/>
                <a:cs typeface="Aparajita" panose="02020603050405020304" pitchFamily="18" charset="0"/>
              </a:rPr>
              <a:t>Following data collection, a JSON payload is constructed, containing formatted strings for heart rate, SpO2, and body temperature readings. </a:t>
            </a:r>
          </a:p>
          <a:p>
            <a:r>
              <a:rPr lang="en-IN" sz="3600" b="0" i="0" dirty="0">
                <a:effectLst/>
                <a:latin typeface="Aparajita" panose="02020603050405020304" pitchFamily="18" charset="0"/>
                <a:cs typeface="Aparajita" panose="02020603050405020304" pitchFamily="18" charset="0"/>
              </a:rPr>
              <a:t>Before sending this data to the server, the system checks if it is still connected to </a:t>
            </a:r>
            <a:r>
              <a:rPr lang="en-IN" sz="3600" b="0" i="0" dirty="0" err="1">
                <a:effectLst/>
                <a:latin typeface="Aparajita" panose="02020603050405020304" pitchFamily="18" charset="0"/>
                <a:cs typeface="Aparajita" panose="02020603050405020304" pitchFamily="18" charset="0"/>
              </a:rPr>
              <a:t>WiFi</a:t>
            </a:r>
            <a:r>
              <a:rPr lang="en-IN" sz="3600" b="0" i="0" dirty="0">
                <a:effectLst/>
                <a:latin typeface="Aparajita" panose="02020603050405020304" pitchFamily="18" charset="0"/>
                <a:cs typeface="Aparajita" panose="02020603050405020304" pitchFamily="18" charset="0"/>
              </a:rPr>
              <a:t> and creates an HTTP POST request to transmit the JSON payload to the backend server. </a:t>
            </a:r>
          </a:p>
          <a:p>
            <a:r>
              <a:rPr lang="en-IN" sz="3600" b="0" i="0" dirty="0">
                <a:effectLst/>
                <a:latin typeface="Aparajita" panose="02020603050405020304" pitchFamily="18" charset="0"/>
                <a:cs typeface="Aparajita" panose="02020603050405020304" pitchFamily="18" charset="0"/>
              </a:rPr>
              <a:t>Upon receiving a response, it prints the server's response on success or displays an error message on failure. This process repeats every </a:t>
            </a:r>
            <a:r>
              <a:rPr lang="en-IN" sz="3600" dirty="0">
                <a:latin typeface="Aparajita" panose="02020603050405020304" pitchFamily="18" charset="0"/>
                <a:cs typeface="Aparajita" panose="02020603050405020304" pitchFamily="18" charset="0"/>
              </a:rPr>
              <a:t>3</a:t>
            </a:r>
            <a:r>
              <a:rPr lang="en-IN" sz="3600" b="0" i="0" dirty="0">
                <a:effectLst/>
                <a:latin typeface="Aparajita" panose="02020603050405020304" pitchFamily="18" charset="0"/>
                <a:cs typeface="Aparajita" panose="02020603050405020304" pitchFamily="18" charset="0"/>
              </a:rPr>
              <a:t> seconds, ensuring continuous monitoring of vital signs. </a:t>
            </a:r>
          </a:p>
        </p:txBody>
      </p:sp>
    </p:spTree>
    <p:extLst>
      <p:ext uri="{BB962C8B-B14F-4D97-AF65-F5344CB8AC3E}">
        <p14:creationId xmlns:p14="http://schemas.microsoft.com/office/powerpoint/2010/main" val="3913966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FFB8AE-BF9B-EC80-E8A1-144DA36C60AB}"/>
              </a:ext>
            </a:extLst>
          </p:cNvPr>
          <p:cNvSpPr>
            <a:spLocks noGrp="1"/>
          </p:cNvSpPr>
          <p:nvPr>
            <p:ph idx="1"/>
          </p:nvPr>
        </p:nvSpPr>
        <p:spPr/>
        <p:txBody>
          <a:bodyPr/>
          <a:lstStyle/>
          <a:p>
            <a:pPr marL="0" indent="0">
              <a:buNone/>
            </a:pPr>
            <a:r>
              <a:rPr lang="en-US" sz="3000" b="1" u="sng">
                <a:latin typeface="Garamond" panose="02020404030301010803" pitchFamily="18" charset="0"/>
                <a:ea typeface="Cambria" panose="02040503050406030204" pitchFamily="18" charset="0"/>
              </a:rPr>
              <a:t>Advantages – </a:t>
            </a:r>
          </a:p>
          <a:p>
            <a:pPr marL="0" indent="0">
              <a:buNone/>
            </a:pPr>
            <a:endParaRPr lang="en-US" sz="3000" b="1" u="sng">
              <a:latin typeface="Garamond" panose="02020404030301010803" pitchFamily="18" charset="0"/>
              <a:ea typeface="Cambria" panose="02040503050406030204" pitchFamily="18" charset="0"/>
            </a:endParaRPr>
          </a:p>
          <a:p>
            <a:pPr marL="0" indent="0">
              <a:buNone/>
            </a:pPr>
            <a:r>
              <a:rPr lang="en-US" sz="2700" i="1">
                <a:latin typeface="Aparajita" panose="02020603050405020304" pitchFamily="18" charset="0"/>
                <a:ea typeface="Cambria" panose="02040503050406030204" pitchFamily="18" charset="0"/>
                <a:cs typeface="Aparajita" panose="02020603050405020304" pitchFamily="18" charset="0"/>
              </a:rPr>
              <a:t>We have implemented the no-contact approach which offers the following advantages - </a:t>
            </a:r>
            <a:endParaRPr lang="en-US" sz="2800" b="1">
              <a:effectLst/>
              <a:latin typeface="Cambria" panose="02040503050406030204" pitchFamily="18" charset="0"/>
              <a:ea typeface="Cambria" panose="02040503050406030204" pitchFamily="18" charset="0"/>
            </a:endParaRPr>
          </a:p>
          <a:p>
            <a:r>
              <a:rPr lang="en-IN" sz="2700" b="0">
                <a:effectLst/>
                <a:latin typeface="Aparajita" panose="02020603050405020304" pitchFamily="18" charset="0"/>
                <a:ea typeface="Cambria" panose="02040503050406030204" pitchFamily="18" charset="0"/>
                <a:cs typeface="Aparajita" panose="02020603050405020304" pitchFamily="18" charset="0"/>
              </a:rPr>
              <a:t>Single piece of hardware to measure multiple vital signs.</a:t>
            </a:r>
          </a:p>
          <a:p>
            <a:pPr algn="l" fontAlgn="base"/>
            <a:r>
              <a:rPr lang="en-IN" sz="2700" b="0">
                <a:effectLst/>
                <a:latin typeface="Aparajita" panose="02020603050405020304" pitchFamily="18" charset="0"/>
                <a:ea typeface="Cambria" panose="02040503050406030204" pitchFamily="18" charset="0"/>
                <a:cs typeface="Aparajita" panose="02020603050405020304" pitchFamily="18" charset="0"/>
              </a:rPr>
              <a:t>Real - time high precision monitoring and timely alerting.</a:t>
            </a:r>
          </a:p>
          <a:p>
            <a:pPr algn="l" fontAlgn="base"/>
            <a:r>
              <a:rPr lang="en-IN" sz="2700" b="0">
                <a:effectLst/>
                <a:latin typeface="Aparajita" panose="02020603050405020304" pitchFamily="18" charset="0"/>
                <a:ea typeface="Cambria" panose="02040503050406030204" pitchFamily="18" charset="0"/>
                <a:cs typeface="Aparajita" panose="02020603050405020304" pitchFamily="18" charset="0"/>
              </a:rPr>
              <a:t>Portable and Affordable - can be used during transport and replaceable.</a:t>
            </a:r>
          </a:p>
          <a:p>
            <a:pPr algn="l" fontAlgn="base"/>
            <a:r>
              <a:rPr lang="en-IN" sz="2700">
                <a:latin typeface="Aparajita" panose="02020603050405020304" pitchFamily="18" charset="0"/>
                <a:ea typeface="Cambria" panose="02040503050406030204" pitchFamily="18" charset="0"/>
                <a:cs typeface="Aparajita" panose="02020603050405020304" pitchFamily="18" charset="0"/>
              </a:rPr>
              <a:t>Easy to use.</a:t>
            </a:r>
            <a:endParaRPr lang="en-IN" sz="2700" b="0">
              <a:effectLst/>
              <a:latin typeface="Aparajita" panose="02020603050405020304" pitchFamily="18" charset="0"/>
              <a:ea typeface="Cambria" panose="02040503050406030204" pitchFamily="18" charset="0"/>
              <a:cs typeface="Aparajita" panose="02020603050405020304" pitchFamily="18" charset="0"/>
            </a:endParaRPr>
          </a:p>
          <a:p>
            <a:endParaRPr lang="en-IN"/>
          </a:p>
        </p:txBody>
      </p:sp>
      <p:pic>
        <p:nvPicPr>
          <p:cNvPr id="3" name="Picture 2">
            <a:extLst>
              <a:ext uri="{FF2B5EF4-FFF2-40B4-BE49-F238E27FC236}">
                <a16:creationId xmlns:a16="http://schemas.microsoft.com/office/drawing/2014/main" id="{BE1E9F95-7179-E2A6-487D-733E1E07D59D}"/>
              </a:ext>
            </a:extLst>
          </p:cNvPr>
          <p:cNvPicPr>
            <a:picLocks noChangeAspect="1"/>
          </p:cNvPicPr>
          <p:nvPr/>
        </p:nvPicPr>
        <p:blipFill>
          <a:blip r:embed="rId2"/>
          <a:stretch>
            <a:fillRect/>
          </a:stretch>
        </p:blipFill>
        <p:spPr>
          <a:xfrm>
            <a:off x="3222704" y="4358863"/>
            <a:ext cx="2562225" cy="1781175"/>
          </a:xfrm>
          <a:prstGeom prst="rect">
            <a:avLst/>
          </a:prstGeom>
        </p:spPr>
      </p:pic>
      <p:pic>
        <p:nvPicPr>
          <p:cNvPr id="4" name="Picture 3">
            <a:extLst>
              <a:ext uri="{FF2B5EF4-FFF2-40B4-BE49-F238E27FC236}">
                <a16:creationId xmlns:a16="http://schemas.microsoft.com/office/drawing/2014/main" id="{C25044A0-5A24-8063-0081-96377DAFDC9E}"/>
              </a:ext>
            </a:extLst>
          </p:cNvPr>
          <p:cNvPicPr>
            <a:picLocks noChangeAspect="1"/>
          </p:cNvPicPr>
          <p:nvPr/>
        </p:nvPicPr>
        <p:blipFill>
          <a:blip r:embed="rId3"/>
          <a:stretch>
            <a:fillRect/>
          </a:stretch>
        </p:blipFill>
        <p:spPr>
          <a:xfrm>
            <a:off x="5969825" y="4542748"/>
            <a:ext cx="2853175" cy="1597290"/>
          </a:xfrm>
          <a:prstGeom prst="rect">
            <a:avLst/>
          </a:prstGeom>
        </p:spPr>
      </p:pic>
    </p:spTree>
    <p:extLst>
      <p:ext uri="{BB962C8B-B14F-4D97-AF65-F5344CB8AC3E}">
        <p14:creationId xmlns:p14="http://schemas.microsoft.com/office/powerpoint/2010/main" val="3102153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40854B-8BD8-A88B-3459-21D6561319AD}"/>
              </a:ext>
            </a:extLst>
          </p:cNvPr>
          <p:cNvSpPr>
            <a:spLocks noGrp="1"/>
          </p:cNvSpPr>
          <p:nvPr>
            <p:ph idx="1"/>
          </p:nvPr>
        </p:nvSpPr>
        <p:spPr>
          <a:xfrm>
            <a:off x="224174" y="841921"/>
            <a:ext cx="11448686" cy="5462921"/>
          </a:xfrm>
        </p:spPr>
        <p:txBody>
          <a:bodyPr>
            <a:normAutofit fontScale="47500" lnSpcReduction="20000"/>
          </a:bodyPr>
          <a:lstStyle/>
          <a:p>
            <a:pPr marL="0" indent="0">
              <a:buNone/>
            </a:pPr>
            <a:r>
              <a:rPr lang="en-US" sz="5500" b="1" u="sng" dirty="0">
                <a:latin typeface="Garamond" panose="02020404030301010803" pitchFamily="18" charset="0"/>
              </a:rPr>
              <a:t>Key Features - </a:t>
            </a:r>
          </a:p>
          <a:p>
            <a:endParaRPr lang="en-US" sz="4300" dirty="0"/>
          </a:p>
          <a:p>
            <a:pPr marL="0" indent="0">
              <a:buNone/>
            </a:pPr>
            <a:r>
              <a:rPr lang="en-US" sz="5300" b="1" dirty="0">
                <a:latin typeface="Aparajita" panose="02020603050405020304" pitchFamily="18" charset="0"/>
                <a:ea typeface="Cambria" panose="02040503050406030204" pitchFamily="18" charset="0"/>
                <a:cs typeface="Aparajita" panose="02020603050405020304" pitchFamily="18" charset="0"/>
              </a:rPr>
              <a:t>Advantages of the wearable –</a:t>
            </a:r>
          </a:p>
          <a:p>
            <a:r>
              <a:rPr lang="en-IN" sz="5300" dirty="0">
                <a:solidFill>
                  <a:srgbClr val="000000"/>
                </a:solidFill>
                <a:latin typeface="Aparajita" panose="02020603050405020304" pitchFamily="18" charset="0"/>
                <a:ea typeface="Cambria" panose="02040503050406030204" pitchFamily="18" charset="0"/>
                <a:cs typeface="Aparajita" panose="02020603050405020304" pitchFamily="18" charset="0"/>
              </a:rPr>
              <a:t>Our wrist band</a:t>
            </a:r>
            <a:r>
              <a:rPr lang="en-IN" sz="5300" b="0" i="0" dirty="0">
                <a:solidFill>
                  <a:srgbClr val="000000"/>
                </a:solidFill>
                <a:effectLst/>
                <a:latin typeface="Aparajita" panose="02020603050405020304" pitchFamily="18" charset="0"/>
                <a:ea typeface="Cambria" panose="02040503050406030204" pitchFamily="18" charset="0"/>
                <a:cs typeface="Aparajita" panose="02020603050405020304" pitchFamily="18" charset="0"/>
              </a:rPr>
              <a:t> will allow us to monitor them remotely while they are sleeping. </a:t>
            </a:r>
          </a:p>
          <a:p>
            <a:r>
              <a:rPr lang="en-IN" sz="5300" dirty="0">
                <a:solidFill>
                  <a:srgbClr val="000000"/>
                </a:solidFill>
                <a:latin typeface="Aparajita" panose="02020603050405020304" pitchFamily="18" charset="0"/>
                <a:ea typeface="Cambria" panose="02040503050406030204" pitchFamily="18" charset="0"/>
                <a:cs typeface="Aparajita" panose="02020603050405020304" pitchFamily="18" charset="0"/>
              </a:rPr>
              <a:t>T</a:t>
            </a:r>
            <a:r>
              <a:rPr lang="en-IN" sz="5300" b="0" i="0" dirty="0">
                <a:solidFill>
                  <a:srgbClr val="000000"/>
                </a:solidFill>
                <a:effectLst/>
                <a:latin typeface="Aparajita" panose="02020603050405020304" pitchFamily="18" charset="0"/>
                <a:ea typeface="Cambria" panose="02040503050406030204" pitchFamily="18" charset="0"/>
                <a:cs typeface="Aparajita" panose="02020603050405020304" pitchFamily="18" charset="0"/>
              </a:rPr>
              <a:t>his allows us to know instantly when something is wrong after detecting abnormalities in a measured heartbeat or breathing pattern.</a:t>
            </a:r>
          </a:p>
          <a:p>
            <a:pPr marL="0" indent="0">
              <a:buNone/>
            </a:pPr>
            <a:r>
              <a:rPr lang="en-IN" sz="5300" u="sng" dirty="0">
                <a:latin typeface="Aparajita" panose="02020603050405020304" pitchFamily="18" charset="0"/>
                <a:ea typeface="Cambria" panose="02040503050406030204" pitchFamily="18" charset="0"/>
                <a:cs typeface="Aparajita" panose="02020603050405020304" pitchFamily="18" charset="0"/>
              </a:rPr>
              <a:t>MAX30100 Pulse Oximeter and Heart Rate Sensor:</a:t>
            </a:r>
          </a:p>
          <a:p>
            <a:pPr marL="0" indent="0">
              <a:buNone/>
            </a:pPr>
            <a:r>
              <a:rPr lang="en-IN" sz="5300" b="1" dirty="0">
                <a:latin typeface="Aparajita" panose="02020603050405020304" pitchFamily="18" charset="0"/>
                <a:ea typeface="Cambria" panose="02040503050406030204" pitchFamily="18" charset="0"/>
                <a:cs typeface="Aparajita" panose="02020603050405020304" pitchFamily="18" charset="0"/>
              </a:rPr>
              <a:t>Radiation</a:t>
            </a:r>
            <a:r>
              <a:rPr lang="en-IN" sz="5300" dirty="0">
                <a:latin typeface="Aparajita" panose="02020603050405020304" pitchFamily="18" charset="0"/>
                <a:ea typeface="Cambria" panose="02040503050406030204" pitchFamily="18" charset="0"/>
                <a:cs typeface="Aparajita" panose="02020603050405020304" pitchFamily="18" charset="0"/>
              </a:rPr>
              <a:t>: </a:t>
            </a:r>
            <a:r>
              <a:rPr lang="en-IN" sz="5300" i="1" dirty="0">
                <a:latin typeface="Aparajita" panose="02020603050405020304" pitchFamily="18" charset="0"/>
                <a:ea typeface="Cambria" panose="02040503050406030204" pitchFamily="18" charset="0"/>
                <a:cs typeface="Aparajita" panose="02020603050405020304" pitchFamily="18" charset="0"/>
              </a:rPr>
              <a:t>very low and safe for use</a:t>
            </a:r>
          </a:p>
          <a:p>
            <a:pPr marL="0" indent="0">
              <a:buNone/>
            </a:pPr>
            <a:r>
              <a:rPr lang="en-IN" sz="5300" b="1" dirty="0">
                <a:latin typeface="Aparajita" panose="02020603050405020304" pitchFamily="18" charset="0"/>
                <a:ea typeface="Cambria" panose="02040503050406030204" pitchFamily="18" charset="0"/>
                <a:cs typeface="Aparajita" panose="02020603050405020304" pitchFamily="18" charset="0"/>
              </a:rPr>
              <a:t>Power consumption</a:t>
            </a:r>
            <a:r>
              <a:rPr lang="en-IN" sz="5300" dirty="0">
                <a:latin typeface="Aparajita" panose="02020603050405020304" pitchFamily="18" charset="0"/>
                <a:ea typeface="Cambria" panose="02040503050406030204" pitchFamily="18" charset="0"/>
                <a:cs typeface="Aparajita" panose="02020603050405020304" pitchFamily="18" charset="0"/>
              </a:rPr>
              <a:t>:  </a:t>
            </a:r>
          </a:p>
          <a:p>
            <a:pPr marL="0" indent="0">
              <a:buNone/>
            </a:pPr>
            <a:r>
              <a:rPr lang="en-IN" sz="5300" dirty="0">
                <a:latin typeface="Aparajita" panose="02020603050405020304" pitchFamily="18" charset="0"/>
                <a:ea typeface="Cambria" panose="02040503050406030204" pitchFamily="18" charset="0"/>
                <a:cs typeface="Aparajita" panose="02020603050405020304" pitchFamily="18" charset="0"/>
              </a:rPr>
              <a:t>pulse oximetry module - 600uA </a:t>
            </a:r>
          </a:p>
          <a:p>
            <a:pPr marL="0" indent="0">
              <a:buNone/>
            </a:pPr>
            <a:r>
              <a:rPr lang="en-IN" sz="5300" dirty="0">
                <a:latin typeface="Aparajita" panose="02020603050405020304" pitchFamily="18" charset="0"/>
                <a:ea typeface="Cambria" panose="02040503050406030204" pitchFamily="18" charset="0"/>
                <a:cs typeface="Aparajita" panose="02020603050405020304" pitchFamily="18" charset="0"/>
              </a:rPr>
              <a:t>heart rate module - 1.1mA</a:t>
            </a:r>
          </a:p>
          <a:p>
            <a:pPr marL="0" indent="0">
              <a:buNone/>
            </a:pPr>
            <a:r>
              <a:rPr lang="en-IN" sz="5300" u="sng" dirty="0">
                <a:latin typeface="Aparajita" panose="02020603050405020304" pitchFamily="18" charset="0"/>
                <a:ea typeface="Cambria" panose="02040503050406030204" pitchFamily="18" charset="0"/>
                <a:cs typeface="Aparajita" panose="02020603050405020304" pitchFamily="18" charset="0"/>
              </a:rPr>
              <a:t>MLX90614 Infrared (IR) Temperature Sensor: </a:t>
            </a:r>
          </a:p>
          <a:p>
            <a:pPr marL="0" indent="0">
              <a:buNone/>
            </a:pPr>
            <a:r>
              <a:rPr lang="en-IN" sz="5300" b="1" dirty="0">
                <a:latin typeface="Aparajita" panose="02020603050405020304" pitchFamily="18" charset="0"/>
                <a:ea typeface="Cambria" panose="02040503050406030204" pitchFamily="18" charset="0"/>
                <a:cs typeface="Aparajita" panose="02020603050405020304" pitchFamily="18" charset="0"/>
              </a:rPr>
              <a:t>Radiation</a:t>
            </a:r>
            <a:r>
              <a:rPr lang="en-IN" sz="5300" dirty="0">
                <a:latin typeface="Aparajita" panose="02020603050405020304" pitchFamily="18" charset="0"/>
                <a:ea typeface="Cambria" panose="02040503050406030204" pitchFamily="18" charset="0"/>
                <a:cs typeface="Aparajita" panose="02020603050405020304" pitchFamily="18" charset="0"/>
              </a:rPr>
              <a:t>: no radiation emitted</a:t>
            </a:r>
          </a:p>
          <a:p>
            <a:pPr marL="0" indent="0">
              <a:buNone/>
            </a:pPr>
            <a:r>
              <a:rPr lang="en-IN" sz="5300" b="1" dirty="0">
                <a:latin typeface="Aparajita" panose="02020603050405020304" pitchFamily="18" charset="0"/>
                <a:ea typeface="Cambria" panose="02040503050406030204" pitchFamily="18" charset="0"/>
                <a:cs typeface="Aparajita" panose="02020603050405020304" pitchFamily="18" charset="0"/>
              </a:rPr>
              <a:t>Power consumption</a:t>
            </a:r>
            <a:r>
              <a:rPr lang="en-IN" sz="5300" dirty="0">
                <a:latin typeface="Aparajita" panose="02020603050405020304" pitchFamily="18" charset="0"/>
                <a:ea typeface="Cambria" panose="02040503050406030204" pitchFamily="18" charset="0"/>
                <a:cs typeface="Aparajita" panose="02020603050405020304" pitchFamily="18" charset="0"/>
              </a:rPr>
              <a:t>: 1.5mA</a:t>
            </a:r>
          </a:p>
          <a:p>
            <a:endParaRPr lang="en-IN" dirty="0"/>
          </a:p>
        </p:txBody>
      </p:sp>
      <p:pic>
        <p:nvPicPr>
          <p:cNvPr id="5" name="Picture 4">
            <a:extLst>
              <a:ext uri="{FF2B5EF4-FFF2-40B4-BE49-F238E27FC236}">
                <a16:creationId xmlns:a16="http://schemas.microsoft.com/office/drawing/2014/main" id="{232FD7E0-34B5-5ED0-DA40-CAFEA5A0C4BC}"/>
              </a:ext>
            </a:extLst>
          </p:cNvPr>
          <p:cNvPicPr>
            <a:picLocks noChangeAspect="1"/>
          </p:cNvPicPr>
          <p:nvPr/>
        </p:nvPicPr>
        <p:blipFill>
          <a:blip r:embed="rId2"/>
          <a:stretch>
            <a:fillRect/>
          </a:stretch>
        </p:blipFill>
        <p:spPr>
          <a:xfrm>
            <a:off x="5759493" y="3739660"/>
            <a:ext cx="5596765" cy="1196046"/>
          </a:xfrm>
          <a:prstGeom prst="rect">
            <a:avLst/>
          </a:prstGeom>
          <a:ln>
            <a:solidFill>
              <a:srgbClr val="FF0000"/>
            </a:solidFill>
          </a:ln>
        </p:spPr>
      </p:pic>
    </p:spTree>
    <p:extLst>
      <p:ext uri="{BB962C8B-B14F-4D97-AF65-F5344CB8AC3E}">
        <p14:creationId xmlns:p14="http://schemas.microsoft.com/office/powerpoint/2010/main" val="157606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3F209C-3E67-DD18-61D7-441263731866}"/>
              </a:ext>
            </a:extLst>
          </p:cNvPr>
          <p:cNvSpPr>
            <a:spLocks noGrp="1"/>
          </p:cNvSpPr>
          <p:nvPr>
            <p:ph idx="1"/>
          </p:nvPr>
        </p:nvSpPr>
        <p:spPr>
          <a:xfrm>
            <a:off x="289912" y="920580"/>
            <a:ext cx="11449804" cy="5263910"/>
          </a:xfrm>
        </p:spPr>
        <p:txBody>
          <a:bodyPr>
            <a:normAutofit lnSpcReduction="10000"/>
          </a:bodyPr>
          <a:lstStyle/>
          <a:p>
            <a:pPr marL="0" indent="0">
              <a:buNone/>
            </a:pPr>
            <a:r>
              <a:rPr lang="en-US" sz="3000" b="1" u="sng" dirty="0">
                <a:latin typeface="Garamond" panose="02020404030301010803" pitchFamily="18" charset="0"/>
              </a:rPr>
              <a:t>Result –</a:t>
            </a:r>
          </a:p>
          <a:p>
            <a:pPr marL="0" indent="0">
              <a:buNone/>
            </a:pPr>
            <a:endParaRPr lang="en-IN" dirty="0"/>
          </a:p>
          <a:p>
            <a:r>
              <a:rPr lang="en-IN" dirty="0">
                <a:latin typeface="Aparajita" panose="02020603050405020304" pitchFamily="18" charset="0"/>
                <a:cs typeface="Aparajita" panose="02020603050405020304" pitchFamily="18" charset="0"/>
              </a:rPr>
              <a:t>Our </a:t>
            </a:r>
            <a:r>
              <a:rPr lang="en-IN" b="0" i="0" dirty="0">
                <a:effectLst/>
                <a:latin typeface="Aparajita" panose="02020603050405020304" pitchFamily="18" charset="0"/>
                <a:cs typeface="Aparajita" panose="02020603050405020304" pitchFamily="18" charset="0"/>
              </a:rPr>
              <a:t>system provides real-time outputs for heart rate, SpO2, and body temperature via a serial monitor. </a:t>
            </a:r>
          </a:p>
          <a:p>
            <a:r>
              <a:rPr lang="en-IN" b="0" i="0" dirty="0">
                <a:effectLst/>
                <a:latin typeface="Aparajita" panose="02020603050405020304" pitchFamily="18" charset="0"/>
                <a:cs typeface="Aparajita" panose="02020603050405020304" pitchFamily="18" charset="0"/>
              </a:rPr>
              <a:t>Express backend initializes CORS, connects to a MySQL database, and configures WebSocket for updates. It collects sensor data through POST requests, validates it, and broadcasts updates to clients. </a:t>
            </a:r>
          </a:p>
          <a:p>
            <a:r>
              <a:rPr lang="en-IN" dirty="0">
                <a:latin typeface="Aparajita" panose="02020603050405020304" pitchFamily="18" charset="0"/>
                <a:cs typeface="Aparajita" panose="02020603050405020304" pitchFamily="18" charset="0"/>
              </a:rPr>
              <a:t>The </a:t>
            </a:r>
            <a:r>
              <a:rPr lang="en-IN" b="0" i="0" dirty="0">
                <a:effectLst/>
                <a:latin typeface="Aparajita" panose="02020603050405020304" pitchFamily="18" charset="0"/>
                <a:cs typeface="Aparajita" panose="02020603050405020304" pitchFamily="18" charset="0"/>
              </a:rPr>
              <a:t>dashboard retrieves the latest data on GET requests, supports user registration and login with password hashing, and listens on a specified port. </a:t>
            </a:r>
          </a:p>
          <a:p>
            <a:r>
              <a:rPr lang="en-IN" b="0" i="0" dirty="0">
                <a:effectLst/>
                <a:latin typeface="Aparajita" panose="02020603050405020304" pitchFamily="18" charset="0"/>
                <a:cs typeface="Aparajita" panose="02020603050405020304" pitchFamily="18" charset="0"/>
              </a:rPr>
              <a:t>React framework at the frontend manages sensor data and alerts, establishes a WebSocket connection for live updates, provides an option to download the data in Excel format and dynamically updates charts while </a:t>
            </a:r>
            <a:r>
              <a:rPr lang="en-IN" dirty="0">
                <a:latin typeface="Aparajita" panose="02020603050405020304" pitchFamily="18" charset="0"/>
                <a:cs typeface="Aparajita" panose="02020603050405020304" pitchFamily="18" charset="0"/>
              </a:rPr>
              <a:t>also </a:t>
            </a:r>
            <a:r>
              <a:rPr lang="en-IN" b="0" i="0" dirty="0">
                <a:effectLst/>
                <a:latin typeface="Aparajita" panose="02020603050405020304" pitchFamily="18" charset="0"/>
                <a:cs typeface="Aparajita" panose="02020603050405020304" pitchFamily="18" charset="0"/>
              </a:rPr>
              <a:t>handling user logout and effectively displays vital signs and alerts in the UI. </a:t>
            </a:r>
          </a:p>
        </p:txBody>
      </p:sp>
    </p:spTree>
    <p:extLst>
      <p:ext uri="{BB962C8B-B14F-4D97-AF65-F5344CB8AC3E}">
        <p14:creationId xmlns:p14="http://schemas.microsoft.com/office/powerpoint/2010/main" val="128739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DB987-0DD7-AB86-F562-E88D908C6C2D}"/>
              </a:ext>
            </a:extLst>
          </p:cNvPr>
          <p:cNvSpPr>
            <a:spLocks noGrp="1"/>
          </p:cNvSpPr>
          <p:nvPr>
            <p:ph idx="1"/>
          </p:nvPr>
        </p:nvSpPr>
        <p:spPr>
          <a:xfrm>
            <a:off x="413658" y="861899"/>
            <a:ext cx="11364684" cy="4673692"/>
          </a:xfrm>
        </p:spPr>
        <p:txBody>
          <a:bodyPr/>
          <a:lstStyle/>
          <a:p>
            <a:pPr marL="0" indent="0">
              <a:buNone/>
            </a:pPr>
            <a:r>
              <a:rPr lang="en-US" sz="3000" b="1" u="sng" dirty="0">
                <a:latin typeface="Garamond" panose="02020404030301010803" pitchFamily="18" charset="0"/>
              </a:rPr>
              <a:t>Future Scope - </a:t>
            </a:r>
          </a:p>
          <a:p>
            <a:pPr marL="0" indent="0">
              <a:buNone/>
            </a:pPr>
            <a:endParaRPr lang="en-IN" sz="2700" dirty="0">
              <a:latin typeface="Aparajita" panose="02020603050405020304" pitchFamily="18" charset="0"/>
              <a:ea typeface="Cambria" panose="02040503050406030204" pitchFamily="18" charset="0"/>
              <a:cs typeface="Aparajita" panose="02020603050405020304" pitchFamily="18" charset="0"/>
            </a:endParaRPr>
          </a:p>
          <a:p>
            <a:r>
              <a:rPr lang="en-IN" sz="2700" dirty="0">
                <a:latin typeface="Aparajita" panose="02020603050405020304" pitchFamily="18" charset="0"/>
                <a:ea typeface="Cambria" panose="02040503050406030204" pitchFamily="18" charset="0"/>
                <a:cs typeface="Aparajita" panose="02020603050405020304" pitchFamily="18" charset="0"/>
              </a:rPr>
              <a:t>Our goal for </a:t>
            </a:r>
            <a:r>
              <a:rPr lang="en-IN" sz="2700" b="1" dirty="0">
                <a:latin typeface="Aparajita" panose="02020603050405020304" pitchFamily="18" charset="0"/>
                <a:ea typeface="Cambria" panose="02040503050406030204" pitchFamily="18" charset="0"/>
                <a:cs typeface="Aparajita" panose="02020603050405020304" pitchFamily="18" charset="0"/>
              </a:rPr>
              <a:t>phase 2</a:t>
            </a:r>
            <a:r>
              <a:rPr lang="en-IN" sz="2700" dirty="0">
                <a:latin typeface="Aparajita" panose="02020603050405020304" pitchFamily="18" charset="0"/>
                <a:ea typeface="Cambria" panose="02040503050406030204" pitchFamily="18" charset="0"/>
                <a:cs typeface="Aparajita" panose="02020603050405020304" pitchFamily="18" charset="0"/>
              </a:rPr>
              <a:t> is to enhance our solution by placing a camera on the crib to capture the position of the infant 24*7 and implement AI Algorithms to detect abnormal movements and positions and alert the parents through an app.</a:t>
            </a:r>
            <a:endParaRPr lang="en-IN" sz="2700" dirty="0">
              <a:latin typeface="Aparajita" panose="02020603050405020304" pitchFamily="18" charset="0"/>
              <a:cs typeface="Aparajita" panose="02020603050405020304" pitchFamily="18" charset="0"/>
            </a:endParaRPr>
          </a:p>
          <a:p>
            <a:endParaRPr lang="en-IN" dirty="0"/>
          </a:p>
        </p:txBody>
      </p:sp>
      <p:pic>
        <p:nvPicPr>
          <p:cNvPr id="3" name="Picture 2">
            <a:extLst>
              <a:ext uri="{FF2B5EF4-FFF2-40B4-BE49-F238E27FC236}">
                <a16:creationId xmlns:a16="http://schemas.microsoft.com/office/drawing/2014/main" id="{57CDBDBA-E68C-4F09-B41A-BCFE9559CE07}"/>
              </a:ext>
            </a:extLst>
          </p:cNvPr>
          <p:cNvPicPr>
            <a:picLocks noChangeAspect="1"/>
          </p:cNvPicPr>
          <p:nvPr/>
        </p:nvPicPr>
        <p:blipFill>
          <a:blip r:embed="rId2"/>
          <a:stretch>
            <a:fillRect/>
          </a:stretch>
        </p:blipFill>
        <p:spPr>
          <a:xfrm>
            <a:off x="4123292" y="3429000"/>
            <a:ext cx="3591454" cy="2539964"/>
          </a:xfrm>
          <a:prstGeom prst="rect">
            <a:avLst/>
          </a:prstGeom>
        </p:spPr>
      </p:pic>
    </p:spTree>
    <p:extLst>
      <p:ext uri="{BB962C8B-B14F-4D97-AF65-F5344CB8AC3E}">
        <p14:creationId xmlns:p14="http://schemas.microsoft.com/office/powerpoint/2010/main" val="4186599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8BE2B6-6A76-8F56-5DA3-F942DDEE304D}"/>
              </a:ext>
            </a:extLst>
          </p:cNvPr>
          <p:cNvSpPr>
            <a:spLocks noGrp="1"/>
          </p:cNvSpPr>
          <p:nvPr>
            <p:ph idx="1"/>
          </p:nvPr>
        </p:nvSpPr>
        <p:spPr>
          <a:xfrm>
            <a:off x="585789" y="1840705"/>
            <a:ext cx="11020421" cy="2928064"/>
          </a:xfrm>
        </p:spPr>
        <p:txBody>
          <a:bodyPr>
            <a:noAutofit/>
          </a:bodyPr>
          <a:lstStyle/>
          <a:p>
            <a:pPr marL="0" indent="0" algn="ctr">
              <a:buNone/>
            </a:pPr>
            <a:endParaRPr lang="en-US" sz="8000" b="1">
              <a:latin typeface="Bodoni MT" panose="02070603080606020203" pitchFamily="18" charset="0"/>
              <a:cs typeface="AngsanaUPC" panose="02020603050405020304" pitchFamily="18" charset="-34"/>
            </a:endParaRPr>
          </a:p>
          <a:p>
            <a:pPr marL="0" indent="0" algn="ctr">
              <a:buNone/>
            </a:pPr>
            <a:r>
              <a:rPr lang="en-US" sz="8000" b="1">
                <a:latin typeface="Bodoni MT" panose="02070603080606020203" pitchFamily="18" charset="0"/>
                <a:cs typeface="AngsanaUPC" panose="02020603050405020304" pitchFamily="18" charset="-34"/>
              </a:rPr>
              <a:t>THANK YOU!!</a:t>
            </a:r>
            <a:endParaRPr lang="en-IN" sz="8000" b="1">
              <a:latin typeface="Bodoni MT" panose="02070603080606020203" pitchFamily="18" charset="0"/>
              <a:cs typeface="AngsanaUPC" panose="02020603050405020304" pitchFamily="18" charset="-34"/>
            </a:endParaRPr>
          </a:p>
        </p:txBody>
      </p:sp>
    </p:spTree>
    <p:extLst>
      <p:ext uri="{BB962C8B-B14F-4D97-AF65-F5344CB8AC3E}">
        <p14:creationId xmlns:p14="http://schemas.microsoft.com/office/powerpoint/2010/main" val="4221936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30774E-B9F4-09A5-A5EF-B2452382A2D0}"/>
              </a:ext>
            </a:extLst>
          </p:cNvPr>
          <p:cNvSpPr>
            <a:spLocks noGrp="1"/>
          </p:cNvSpPr>
          <p:nvPr>
            <p:ph idx="1"/>
          </p:nvPr>
        </p:nvSpPr>
        <p:spPr>
          <a:xfrm>
            <a:off x="382556" y="910668"/>
            <a:ext cx="11429999" cy="4986279"/>
          </a:xfrm>
        </p:spPr>
        <p:txBody>
          <a:bodyPr>
            <a:normAutofit fontScale="77500" lnSpcReduction="20000"/>
          </a:bodyPr>
          <a:lstStyle/>
          <a:p>
            <a:pPr marL="0" indent="0">
              <a:buNone/>
            </a:pPr>
            <a:r>
              <a:rPr lang="en-US" sz="3900" b="1" u="sng">
                <a:latin typeface="Garamond" panose="02020404030301010803" pitchFamily="18" charset="0"/>
                <a:ea typeface="Yu Mincho" panose="020B0400000000000000" pitchFamily="18" charset="-128"/>
                <a:cs typeface="Vrinda" panose="020B0502040204020203" pitchFamily="34" charset="0"/>
              </a:rPr>
              <a:t>Motivation – </a:t>
            </a:r>
          </a:p>
          <a:p>
            <a:pPr marL="0" indent="0">
              <a:buNone/>
            </a:pPr>
            <a:endParaRPr lang="en-US" sz="4300">
              <a:latin typeface="Aparajita" panose="02020603050405020304" pitchFamily="18" charset="0"/>
              <a:ea typeface="Yu Mincho" panose="020B0400000000000000" pitchFamily="18" charset="-128"/>
              <a:cs typeface="Aparajita" panose="02020603050405020304" pitchFamily="18" charset="0"/>
            </a:endParaRPr>
          </a:p>
          <a:p>
            <a:r>
              <a:rPr lang="en-IN" sz="3500" b="0" i="0">
                <a:solidFill>
                  <a:srgbClr val="000000"/>
                </a:solidFill>
                <a:effectLst/>
                <a:latin typeface="Aparajita" panose="02020603050405020304" pitchFamily="18" charset="0"/>
                <a:ea typeface="Yu Mincho" panose="020B0400000000000000" pitchFamily="18" charset="-128"/>
                <a:cs typeface="Aparajita" panose="02020603050405020304" pitchFamily="18" charset="0"/>
              </a:rPr>
              <a:t>SIDS – sudden infant death syndrome, also known as crib death, is the unexplained death of an infant, typically during sleep, and is the leading cause of mortality in infants aged 1 month to 1 year and is characterized by abnormal breathing, irregular body temperature and suffocation.</a:t>
            </a:r>
            <a:endParaRPr lang="en-US" sz="3500">
              <a:latin typeface="Aparajita" panose="02020603050405020304" pitchFamily="18" charset="0"/>
              <a:ea typeface="Yu Mincho" panose="020B0400000000000000" pitchFamily="18" charset="-128"/>
              <a:cs typeface="Aparajita" panose="02020603050405020304" pitchFamily="18" charset="0"/>
            </a:endParaRPr>
          </a:p>
          <a:p>
            <a:r>
              <a:rPr lang="en-IN" sz="3500">
                <a:latin typeface="Aparajita" panose="02020603050405020304" pitchFamily="18" charset="0"/>
                <a:ea typeface="Yu Mincho" panose="020B0400000000000000" pitchFamily="18" charset="-128"/>
                <a:cs typeface="Aparajita" panose="02020603050405020304" pitchFamily="18" charset="0"/>
              </a:rPr>
              <a:t>SIDS remains a critical concern for parents and healthcare professionals due to its unpredictable nature. Despite advancements in healthcare, SIDS continues to affect infants worldwide, causing significant distress and loss. </a:t>
            </a:r>
          </a:p>
          <a:p>
            <a:r>
              <a:rPr lang="en-IN" sz="3500">
                <a:latin typeface="Aparajita" panose="02020603050405020304" pitchFamily="18" charset="0"/>
                <a:ea typeface="Yu Mincho" panose="020B0400000000000000" pitchFamily="18" charset="-128"/>
                <a:cs typeface="Aparajita" panose="02020603050405020304" pitchFamily="18" charset="0"/>
              </a:rPr>
              <a:t>The motive behind our project is to blend Artificial Intelligence(AI) and Internet of Things(IoT) technologies to develop a solution that can monitor and analyse infant behaviour in real-time by providing early warnings.</a:t>
            </a:r>
          </a:p>
          <a:p>
            <a:r>
              <a:rPr lang="en-IN" sz="3500">
                <a:latin typeface="Aparajita" panose="02020603050405020304" pitchFamily="18" charset="0"/>
                <a:ea typeface="Yu Mincho" panose="020B0400000000000000" pitchFamily="18" charset="-128"/>
                <a:cs typeface="Aparajita" panose="02020603050405020304" pitchFamily="18" charset="0"/>
              </a:rPr>
              <a:t>By providing real-time monitoring and alerts, our solution aims to reduce anxiety for parents and caregivers, allowing them to respond quickly to any potential risks, thereby creating a safer environment for infants during their sleep.</a:t>
            </a:r>
            <a:endParaRPr lang="en-US" sz="3500">
              <a:latin typeface="Aparajita" panose="02020603050405020304" pitchFamily="18" charset="0"/>
              <a:ea typeface="Yu Mincho" panose="020B0400000000000000" pitchFamily="18" charset="-128"/>
              <a:cs typeface="Aparajita" panose="02020603050405020304" pitchFamily="18" charset="0"/>
            </a:endParaRPr>
          </a:p>
          <a:p>
            <a:endParaRPr lang="en-US">
              <a:latin typeface="Aparajita" panose="02020603050405020304" pitchFamily="18" charset="0"/>
              <a:ea typeface="Yu Mincho" panose="020B0400000000000000" pitchFamily="18" charset="-128"/>
              <a:cs typeface="Aparajita" panose="02020603050405020304" pitchFamily="18" charset="0"/>
            </a:endParaRPr>
          </a:p>
          <a:p>
            <a:pPr marL="0" indent="0">
              <a:buNone/>
            </a:pPr>
            <a:endParaRPr lang="en-IN"/>
          </a:p>
        </p:txBody>
      </p:sp>
    </p:spTree>
    <p:extLst>
      <p:ext uri="{BB962C8B-B14F-4D97-AF65-F5344CB8AC3E}">
        <p14:creationId xmlns:p14="http://schemas.microsoft.com/office/powerpoint/2010/main" val="269678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09EE75-9C97-58BB-D6BC-D7411DC170F4}"/>
              </a:ext>
            </a:extLst>
          </p:cNvPr>
          <p:cNvPicPr>
            <a:picLocks noChangeAspect="1"/>
          </p:cNvPicPr>
          <p:nvPr/>
        </p:nvPicPr>
        <p:blipFill>
          <a:blip r:embed="rId2"/>
          <a:stretch>
            <a:fillRect/>
          </a:stretch>
        </p:blipFill>
        <p:spPr>
          <a:xfrm>
            <a:off x="7130006" y="1474806"/>
            <a:ext cx="3908387" cy="3908387"/>
          </a:xfrm>
          <a:prstGeom prst="rect">
            <a:avLst/>
          </a:prstGeom>
        </p:spPr>
      </p:pic>
      <p:pic>
        <p:nvPicPr>
          <p:cNvPr id="7" name="Picture 6">
            <a:extLst>
              <a:ext uri="{FF2B5EF4-FFF2-40B4-BE49-F238E27FC236}">
                <a16:creationId xmlns:a16="http://schemas.microsoft.com/office/drawing/2014/main" id="{57B6A248-679D-DB27-98EF-87127C85D2AB}"/>
              </a:ext>
            </a:extLst>
          </p:cNvPr>
          <p:cNvPicPr>
            <a:picLocks noChangeAspect="1"/>
          </p:cNvPicPr>
          <p:nvPr/>
        </p:nvPicPr>
        <p:blipFill>
          <a:blip r:embed="rId3"/>
          <a:stretch>
            <a:fillRect/>
          </a:stretch>
        </p:blipFill>
        <p:spPr>
          <a:xfrm>
            <a:off x="887390" y="1799140"/>
            <a:ext cx="5795057" cy="3259720"/>
          </a:xfrm>
          <a:prstGeom prst="rect">
            <a:avLst/>
          </a:prstGeom>
        </p:spPr>
      </p:pic>
    </p:spTree>
    <p:extLst>
      <p:ext uri="{BB962C8B-B14F-4D97-AF65-F5344CB8AC3E}">
        <p14:creationId xmlns:p14="http://schemas.microsoft.com/office/powerpoint/2010/main" val="1542966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EDBB6-1AEB-0EE5-BE3B-E2BEDCF34ABF}"/>
              </a:ext>
            </a:extLst>
          </p:cNvPr>
          <p:cNvSpPr>
            <a:spLocks noGrp="1"/>
          </p:cNvSpPr>
          <p:nvPr>
            <p:ph idx="1"/>
          </p:nvPr>
        </p:nvSpPr>
        <p:spPr/>
        <p:txBody>
          <a:bodyPr>
            <a:normAutofit fontScale="85000" lnSpcReduction="20000"/>
          </a:bodyPr>
          <a:lstStyle/>
          <a:p>
            <a:pPr marL="0" indent="0">
              <a:buNone/>
            </a:pPr>
            <a:r>
              <a:rPr lang="en-US" sz="3500" b="1" u="sng" dirty="0">
                <a:latin typeface="Garamond" panose="02020404030301010803" pitchFamily="18" charset="0"/>
              </a:rPr>
              <a:t>Problem Statement –</a:t>
            </a:r>
          </a:p>
          <a:p>
            <a:pPr marL="0" indent="0">
              <a:buNone/>
            </a:pPr>
            <a:endParaRPr lang="en-US" sz="3500" b="1" u="sng" dirty="0">
              <a:latin typeface="Garamond" panose="02020404030301010803" pitchFamily="18" charset="0"/>
            </a:endParaRPr>
          </a:p>
          <a:p>
            <a:r>
              <a:rPr lang="en-IN" sz="3200" dirty="0">
                <a:solidFill>
                  <a:srgbClr val="000000"/>
                </a:solidFill>
                <a:latin typeface="Aparajita" panose="02020603050405020304" pitchFamily="18" charset="0"/>
                <a:ea typeface="Cambria" panose="02040503050406030204" pitchFamily="18" charset="0"/>
                <a:cs typeface="Aparajita" panose="02020603050405020304" pitchFamily="18" charset="0"/>
              </a:rPr>
              <a:t>Our</a:t>
            </a:r>
            <a:r>
              <a:rPr lang="en-IN" sz="3200" b="0" i="0" dirty="0">
                <a:solidFill>
                  <a:srgbClr val="000000"/>
                </a:solidFill>
                <a:effectLst/>
                <a:latin typeface="Aparajita" panose="02020603050405020304" pitchFamily="18" charset="0"/>
                <a:ea typeface="Cambria" panose="02040503050406030204" pitchFamily="18" charset="0"/>
                <a:cs typeface="Aparajita" panose="02020603050405020304" pitchFamily="18" charset="0"/>
              </a:rPr>
              <a:t> project addresses the critical issue of SIDS, which is a significant risk to infants aged 1 month to 1 year, often occurring during sleep without any prior warning. </a:t>
            </a:r>
          </a:p>
          <a:p>
            <a:r>
              <a:rPr lang="en-IN" sz="3200" b="0" i="0" dirty="0">
                <a:solidFill>
                  <a:srgbClr val="000000"/>
                </a:solidFill>
                <a:effectLst/>
                <a:latin typeface="Aparajita" panose="02020603050405020304" pitchFamily="18" charset="0"/>
                <a:ea typeface="Cambria" panose="02040503050406030204" pitchFamily="18" charset="0"/>
                <a:cs typeface="Aparajita" panose="02020603050405020304" pitchFamily="18" charset="0"/>
              </a:rPr>
              <a:t>The lack of real-time monitoring of vital signs and movements can lead to delayed responses in emergencies, increasing the risk of mortality. </a:t>
            </a:r>
          </a:p>
          <a:p>
            <a:r>
              <a:rPr lang="en-IN" sz="3200" b="0" i="0" dirty="0">
                <a:solidFill>
                  <a:srgbClr val="000000"/>
                </a:solidFill>
                <a:effectLst/>
                <a:latin typeface="Aparajita" panose="02020603050405020304" pitchFamily="18" charset="0"/>
                <a:ea typeface="Cambria" panose="02040503050406030204" pitchFamily="18" charset="0"/>
                <a:cs typeface="Aparajita" panose="02020603050405020304" pitchFamily="18" charset="0"/>
              </a:rPr>
              <a:t>The proposed system aims to provide continuous monitoring and immediate alerts to parents and healthcare providers, thereby enhancing infant safety and reducing the incidence of SIDS.</a:t>
            </a:r>
          </a:p>
          <a:p>
            <a:r>
              <a:rPr lang="en-IN" sz="3200" b="0" i="0" dirty="0">
                <a:solidFill>
                  <a:srgbClr val="000000"/>
                </a:solidFill>
                <a:effectLst/>
                <a:latin typeface="Aparajita" panose="02020603050405020304" pitchFamily="18" charset="0"/>
                <a:ea typeface="Cambria" panose="02040503050406030204" pitchFamily="18" charset="0"/>
                <a:cs typeface="Aparajita" panose="02020603050405020304" pitchFamily="18" charset="0"/>
              </a:rPr>
              <a:t>The challenge lies in the inability to monitor vital signs and detect critical changes in an infant's condition during sleep, and by developing a comprehensive monitoring system that utilizes Artificial Intelligence</a:t>
            </a:r>
            <a:r>
              <a:rPr lang="en-IN" sz="3200" dirty="0">
                <a:solidFill>
                  <a:srgbClr val="000000"/>
                </a:solidFill>
                <a:latin typeface="Aparajita" panose="02020603050405020304" pitchFamily="18" charset="0"/>
                <a:ea typeface="Cambria" panose="02040503050406030204" pitchFamily="18" charset="0"/>
                <a:cs typeface="Aparajita" panose="02020603050405020304" pitchFamily="18" charset="0"/>
              </a:rPr>
              <a:t> and </a:t>
            </a:r>
            <a:r>
              <a:rPr lang="en-IN" sz="3200" b="0" i="0" dirty="0">
                <a:solidFill>
                  <a:srgbClr val="000000"/>
                </a:solidFill>
                <a:effectLst/>
                <a:latin typeface="Aparajita" panose="02020603050405020304" pitchFamily="18" charset="0"/>
                <a:ea typeface="Cambria" panose="02040503050406030204" pitchFamily="18" charset="0"/>
                <a:cs typeface="Aparajita" panose="02020603050405020304" pitchFamily="18" charset="0"/>
              </a:rPr>
              <a:t>Internet of Things to provide real-time alerts. </a:t>
            </a:r>
          </a:p>
          <a:p>
            <a:r>
              <a:rPr lang="en-IN" sz="3200" b="0" i="0" dirty="0">
                <a:solidFill>
                  <a:srgbClr val="000000"/>
                </a:solidFill>
                <a:effectLst/>
                <a:latin typeface="Aparajita" panose="02020603050405020304" pitchFamily="18" charset="0"/>
                <a:ea typeface="Cambria" panose="02040503050406030204" pitchFamily="18" charset="0"/>
                <a:cs typeface="Aparajita" panose="02020603050405020304" pitchFamily="18" charset="0"/>
              </a:rPr>
              <a:t>The proposed </a:t>
            </a:r>
            <a:r>
              <a:rPr lang="en-IN" sz="3200" dirty="0">
                <a:solidFill>
                  <a:srgbClr val="000000"/>
                </a:solidFill>
                <a:latin typeface="Aparajita" panose="02020603050405020304" pitchFamily="18" charset="0"/>
                <a:ea typeface="Cambria" panose="02040503050406030204" pitchFamily="18" charset="0"/>
                <a:cs typeface="Aparajita" panose="02020603050405020304" pitchFamily="18" charset="0"/>
              </a:rPr>
              <a:t>solution</a:t>
            </a:r>
            <a:r>
              <a:rPr lang="en-IN" sz="3200" b="0" i="0" dirty="0">
                <a:solidFill>
                  <a:srgbClr val="000000"/>
                </a:solidFill>
                <a:effectLst/>
                <a:latin typeface="Aparajita" panose="02020603050405020304" pitchFamily="18" charset="0"/>
                <a:ea typeface="Cambria" panose="02040503050406030204" pitchFamily="18" charset="0"/>
                <a:cs typeface="Aparajita" panose="02020603050405020304" pitchFamily="18" charset="0"/>
              </a:rPr>
              <a:t> is designed to be a wearable that has sensors embedded to collect the essential data.</a:t>
            </a:r>
            <a:endParaRPr lang="en-US" sz="3200" dirty="0">
              <a:latin typeface="Aparajita" panose="02020603050405020304" pitchFamily="18" charset="0"/>
              <a:cs typeface="Aparajita" panose="02020603050405020304" pitchFamily="18" charset="0"/>
            </a:endParaRPr>
          </a:p>
          <a:p>
            <a:endParaRPr lang="en-IN" dirty="0"/>
          </a:p>
        </p:txBody>
      </p:sp>
    </p:spTree>
    <p:extLst>
      <p:ext uri="{BB962C8B-B14F-4D97-AF65-F5344CB8AC3E}">
        <p14:creationId xmlns:p14="http://schemas.microsoft.com/office/powerpoint/2010/main" val="85474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9E9002-C99B-2912-BC9B-A547F0695E2A}"/>
              </a:ext>
            </a:extLst>
          </p:cNvPr>
          <p:cNvSpPr>
            <a:spLocks noGrp="1"/>
          </p:cNvSpPr>
          <p:nvPr>
            <p:ph idx="1"/>
          </p:nvPr>
        </p:nvSpPr>
        <p:spPr>
          <a:xfrm>
            <a:off x="363272" y="897604"/>
            <a:ext cx="11465456" cy="5223277"/>
          </a:xfrm>
        </p:spPr>
        <p:txBody>
          <a:bodyPr>
            <a:normAutofit fontScale="85000" lnSpcReduction="10000"/>
          </a:bodyPr>
          <a:lstStyle/>
          <a:p>
            <a:pPr marL="0" indent="0">
              <a:buNone/>
            </a:pPr>
            <a:r>
              <a:rPr lang="en-US" sz="3500" b="1" u="sng">
                <a:latin typeface="Garamond" panose="02020404030301010803" pitchFamily="18" charset="0"/>
              </a:rPr>
              <a:t>Proposed Solution –</a:t>
            </a:r>
          </a:p>
          <a:p>
            <a:pPr marL="0" indent="0">
              <a:buNone/>
            </a:pPr>
            <a:endParaRPr lang="en-US" sz="3200" b="1" u="sng">
              <a:latin typeface="Garamond" panose="02020404030301010803" pitchFamily="18" charset="0"/>
            </a:endParaRPr>
          </a:p>
          <a:p>
            <a:r>
              <a:rPr lang="en-US" sz="3200">
                <a:latin typeface="Aparajita" panose="02020603050405020304" pitchFamily="18" charset="0"/>
                <a:ea typeface="Cambria" panose="02040503050406030204" pitchFamily="18" charset="0"/>
                <a:cs typeface="Aparajita" panose="02020603050405020304" pitchFamily="18" charset="0"/>
              </a:rPr>
              <a:t>We have divided our approach into two aspects which involves integrating sensors on the crib as well as design a PCB based smart band that too will consist some other sensors. </a:t>
            </a:r>
          </a:p>
          <a:p>
            <a:r>
              <a:rPr lang="en-IN" sz="3200">
                <a:latin typeface="Aparajita" panose="02020603050405020304" pitchFamily="18" charset="0"/>
                <a:ea typeface="Cambria" panose="02040503050406030204" pitchFamily="18" charset="0"/>
                <a:cs typeface="Aparajita" panose="02020603050405020304" pitchFamily="18" charset="0"/>
              </a:rPr>
              <a:t>A printed circuit board (PCB) is a board that connects and holds electronic parts using thin copper lines. These lines let electricity flow between the parts, allowing them to work together. Components are attached to the board, making it easy to mount everything securely inside a device.</a:t>
            </a:r>
            <a:endParaRPr lang="en-US" sz="3200">
              <a:latin typeface="Aparajita" panose="02020603050405020304" pitchFamily="18" charset="0"/>
              <a:ea typeface="Cambria" panose="02040503050406030204" pitchFamily="18" charset="0"/>
              <a:cs typeface="Aparajita" panose="02020603050405020304" pitchFamily="18" charset="0"/>
            </a:endParaRPr>
          </a:p>
          <a:p>
            <a:r>
              <a:rPr lang="en-US" sz="3200">
                <a:latin typeface="Aparajita" panose="02020603050405020304" pitchFamily="18" charset="0"/>
                <a:ea typeface="Cambria" panose="02040503050406030204" pitchFamily="18" charset="0"/>
                <a:cs typeface="Aparajita" panose="02020603050405020304" pitchFamily="18" charset="0"/>
              </a:rPr>
              <a:t>With respect to the smart-crib we plan to integrate a camera on the crib.</a:t>
            </a:r>
          </a:p>
          <a:p>
            <a:r>
              <a:rPr lang="en-US" sz="3200">
                <a:latin typeface="Aparajita" panose="02020603050405020304" pitchFamily="18" charset="0"/>
                <a:ea typeface="Cambria" panose="02040503050406030204" pitchFamily="18" charset="0"/>
                <a:cs typeface="Aparajita" panose="02020603050405020304" pitchFamily="18" charset="0"/>
              </a:rPr>
              <a:t>With respect to the smart band, we plan to develop one which will be placed on the baby’s wrist. </a:t>
            </a:r>
          </a:p>
          <a:p>
            <a:r>
              <a:rPr lang="en-US" sz="3200">
                <a:latin typeface="Aparajita" panose="02020603050405020304" pitchFamily="18" charset="0"/>
                <a:ea typeface="Cambria" panose="02040503050406030204" pitchFamily="18" charset="0"/>
                <a:cs typeface="Aparajita" panose="02020603050405020304" pitchFamily="18" charset="0"/>
              </a:rPr>
              <a:t>This smart band will be based on the PCB design whereas the SPO2 sensor, temperature sensor and the heart-beat sensor will be the main components of the band.</a:t>
            </a:r>
          </a:p>
          <a:p>
            <a:r>
              <a:rPr lang="en-US" sz="3200">
                <a:latin typeface="Aparajita" panose="02020603050405020304" pitchFamily="18" charset="0"/>
                <a:ea typeface="Cambria" panose="02040503050406030204" pitchFamily="18" charset="0"/>
                <a:cs typeface="Aparajita" panose="02020603050405020304" pitchFamily="18" charset="0"/>
              </a:rPr>
              <a:t>The radiations will be negligible and will not affect the infant’s health, hence safe for use. </a:t>
            </a:r>
          </a:p>
        </p:txBody>
      </p:sp>
    </p:spTree>
    <p:extLst>
      <p:ext uri="{BB962C8B-B14F-4D97-AF65-F5344CB8AC3E}">
        <p14:creationId xmlns:p14="http://schemas.microsoft.com/office/powerpoint/2010/main" val="2602844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AC1622-D487-8FF2-F5DA-3B7A2664832A}"/>
              </a:ext>
            </a:extLst>
          </p:cNvPr>
          <p:cNvSpPr>
            <a:spLocks noGrp="1"/>
          </p:cNvSpPr>
          <p:nvPr>
            <p:ph idx="1"/>
          </p:nvPr>
        </p:nvSpPr>
        <p:spPr>
          <a:xfrm>
            <a:off x="261257" y="888274"/>
            <a:ext cx="11663265" cy="5484533"/>
          </a:xfrm>
        </p:spPr>
        <p:txBody>
          <a:bodyPr>
            <a:normAutofit fontScale="55000" lnSpcReduction="20000"/>
          </a:bodyPr>
          <a:lstStyle/>
          <a:p>
            <a:pPr marL="0" indent="0">
              <a:buNone/>
            </a:pPr>
            <a:r>
              <a:rPr lang="en-US" sz="5500" b="1" u="sng">
                <a:latin typeface="Garamond" panose="02020404030301010803" pitchFamily="18" charset="0"/>
              </a:rPr>
              <a:t>Hardware Requirements –</a:t>
            </a:r>
          </a:p>
          <a:p>
            <a:pPr marL="0" indent="0">
              <a:buNone/>
            </a:pPr>
            <a:endParaRPr lang="en-US" sz="4800" b="1" u="sng">
              <a:latin typeface="Garamond" panose="02020404030301010803" pitchFamily="18" charset="0"/>
            </a:endParaRPr>
          </a:p>
          <a:p>
            <a:r>
              <a:rPr lang="en-US" sz="4700">
                <a:latin typeface="Aparajita" panose="02020603050405020304" pitchFamily="18" charset="0"/>
                <a:ea typeface="Cambria" panose="02040503050406030204" pitchFamily="18" charset="0"/>
                <a:cs typeface="Aparajita" panose="02020603050405020304" pitchFamily="18" charset="0"/>
              </a:rPr>
              <a:t>Max30100 – </a:t>
            </a:r>
            <a:r>
              <a:rPr lang="en-IN" sz="4700">
                <a:latin typeface="Aparajita" panose="02020603050405020304" pitchFamily="18" charset="0"/>
                <a:ea typeface="Cambria" panose="02040503050406030204" pitchFamily="18" charset="0"/>
                <a:cs typeface="Aparajita" panose="02020603050405020304" pitchFamily="18" charset="0"/>
              </a:rPr>
              <a:t>It </a:t>
            </a:r>
            <a:r>
              <a:rPr lang="en-IN" sz="4700" b="0" i="0">
                <a:effectLst/>
                <a:latin typeface="Aparajita" panose="02020603050405020304" pitchFamily="18" charset="0"/>
                <a:ea typeface="Cambria" panose="02040503050406030204" pitchFamily="18" charset="0"/>
                <a:cs typeface="Aparajita" panose="02020603050405020304" pitchFamily="18" charset="0"/>
              </a:rPr>
              <a:t>is an integrated pulse oximetry and heart-rate monitor sensor solution. It combines two LEDs, a photodetector, optimized optics, and low-noise </a:t>
            </a:r>
            <a:r>
              <a:rPr lang="en-IN" sz="4700" b="0" i="0" err="1">
                <a:effectLst/>
                <a:latin typeface="Aparajita" panose="02020603050405020304" pitchFamily="18" charset="0"/>
                <a:ea typeface="Cambria" panose="02040503050406030204" pitchFamily="18" charset="0"/>
                <a:cs typeface="Aparajita" panose="02020603050405020304" pitchFamily="18" charset="0"/>
              </a:rPr>
              <a:t>analog</a:t>
            </a:r>
            <a:r>
              <a:rPr lang="en-IN" sz="4700" b="0" i="0">
                <a:effectLst/>
                <a:latin typeface="Aparajita" panose="02020603050405020304" pitchFamily="18" charset="0"/>
                <a:ea typeface="Cambria" panose="02040503050406030204" pitchFamily="18" charset="0"/>
                <a:cs typeface="Aparajita" panose="02020603050405020304" pitchFamily="18" charset="0"/>
              </a:rPr>
              <a:t> signal processing to detect pulse oximetry and heart-rate signals.</a:t>
            </a:r>
          </a:p>
          <a:p>
            <a:r>
              <a:rPr lang="en-IN" sz="4700">
                <a:latin typeface="Aparajita" panose="02020603050405020304" pitchFamily="18" charset="0"/>
                <a:ea typeface="Cambria" panose="02040503050406030204" pitchFamily="18" charset="0"/>
                <a:cs typeface="Aparajita" panose="02020603050405020304" pitchFamily="18" charset="0"/>
              </a:rPr>
              <a:t>IR Contactless Temperature sensor (MLX90614) – For measuring the current temperature of the baby.</a:t>
            </a:r>
          </a:p>
          <a:p>
            <a:r>
              <a:rPr lang="en-IN" sz="4700">
                <a:latin typeface="Aparajita" panose="02020603050405020304" pitchFamily="18" charset="0"/>
                <a:ea typeface="Cambria" panose="02040503050406030204" pitchFamily="18" charset="0"/>
                <a:cs typeface="Aparajita" panose="02020603050405020304" pitchFamily="18" charset="0"/>
              </a:rPr>
              <a:t>MAX30100 Pulse Oximeter and Heart Rate sensor – </a:t>
            </a:r>
          </a:p>
          <a:p>
            <a:pPr marL="0" indent="0" algn="ctr">
              <a:buNone/>
            </a:pPr>
            <a:r>
              <a:rPr lang="en-IN" sz="4700" i="1">
                <a:latin typeface="Aparajita" panose="02020603050405020304" pitchFamily="18" charset="0"/>
                <a:ea typeface="Cambria" panose="02040503050406030204" pitchFamily="18" charset="0"/>
                <a:cs typeface="Aparajita" panose="02020603050405020304" pitchFamily="18" charset="0"/>
              </a:rPr>
              <a:t>Radiation:</a:t>
            </a:r>
            <a:r>
              <a:rPr lang="en-IN" sz="4700">
                <a:latin typeface="Aparajita" panose="02020603050405020304" pitchFamily="18" charset="0"/>
                <a:ea typeface="Cambria" panose="02040503050406030204" pitchFamily="18" charset="0"/>
                <a:cs typeface="Aparajita" panose="02020603050405020304" pitchFamily="18" charset="0"/>
              </a:rPr>
              <a:t> very low and safe for use. </a:t>
            </a:r>
          </a:p>
          <a:p>
            <a:pPr marL="0" indent="0" algn="ctr">
              <a:buNone/>
            </a:pPr>
            <a:r>
              <a:rPr lang="en-IN" sz="4700" i="1">
                <a:latin typeface="Aparajita" panose="02020603050405020304" pitchFamily="18" charset="0"/>
                <a:ea typeface="Cambria" panose="02040503050406030204" pitchFamily="18" charset="0"/>
                <a:cs typeface="Aparajita" panose="02020603050405020304" pitchFamily="18" charset="0"/>
              </a:rPr>
              <a:t>Power consumption: </a:t>
            </a:r>
            <a:r>
              <a:rPr lang="en-IN" sz="4700">
                <a:latin typeface="Aparajita" panose="02020603050405020304" pitchFamily="18" charset="0"/>
                <a:ea typeface="Cambria" panose="02040503050406030204" pitchFamily="18" charset="0"/>
                <a:cs typeface="Aparajita" panose="02020603050405020304" pitchFamily="18" charset="0"/>
              </a:rPr>
              <a:t>pulse oximetry module – 600uA, heart rate module – 1.1mA MLX90614 </a:t>
            </a:r>
          </a:p>
          <a:p>
            <a:pPr marL="0" indent="0">
              <a:buNone/>
            </a:pPr>
            <a:r>
              <a:rPr lang="en-IN" sz="4700">
                <a:latin typeface="Aparajita" panose="02020603050405020304" pitchFamily="18" charset="0"/>
                <a:ea typeface="Cambria" panose="02040503050406030204" pitchFamily="18" charset="0"/>
                <a:cs typeface="Aparajita" panose="02020603050405020304" pitchFamily="18" charset="0"/>
              </a:rPr>
              <a:t> IR Temperature Sensor – </a:t>
            </a:r>
            <a:r>
              <a:rPr lang="en-IN" sz="4700" i="1">
                <a:latin typeface="Aparajita" panose="02020603050405020304" pitchFamily="18" charset="0"/>
                <a:ea typeface="Cambria" panose="02040503050406030204" pitchFamily="18" charset="0"/>
                <a:cs typeface="Aparajita" panose="02020603050405020304" pitchFamily="18" charset="0"/>
              </a:rPr>
              <a:t>Radiation</a:t>
            </a:r>
            <a:r>
              <a:rPr lang="en-IN" sz="4700">
                <a:latin typeface="Aparajita" panose="02020603050405020304" pitchFamily="18" charset="0"/>
                <a:ea typeface="Cambria" panose="02040503050406030204" pitchFamily="18" charset="0"/>
                <a:cs typeface="Aparajita" panose="02020603050405020304" pitchFamily="18" charset="0"/>
              </a:rPr>
              <a:t>: no radiation emitted by the sensor and </a:t>
            </a:r>
            <a:r>
              <a:rPr lang="en-IN" sz="4700" i="1">
                <a:latin typeface="Aparajita" panose="02020603050405020304" pitchFamily="18" charset="0"/>
                <a:ea typeface="Cambria" panose="02040503050406030204" pitchFamily="18" charset="0"/>
                <a:cs typeface="Aparajita" panose="02020603050405020304" pitchFamily="18" charset="0"/>
              </a:rPr>
              <a:t>Power consumption</a:t>
            </a:r>
            <a:r>
              <a:rPr lang="en-IN" sz="4700">
                <a:latin typeface="Aparajita" panose="02020603050405020304" pitchFamily="18" charset="0"/>
                <a:ea typeface="Cambria" panose="02040503050406030204" pitchFamily="18" charset="0"/>
                <a:cs typeface="Aparajita" panose="02020603050405020304" pitchFamily="18" charset="0"/>
              </a:rPr>
              <a:t>: 1.5mA</a:t>
            </a:r>
            <a:endParaRPr lang="en-US" sz="4700">
              <a:latin typeface="Aparajita" panose="02020603050405020304" pitchFamily="18" charset="0"/>
              <a:ea typeface="Cambria" panose="02040503050406030204" pitchFamily="18" charset="0"/>
              <a:cs typeface="Aparajita" panose="02020603050405020304" pitchFamily="18" charset="0"/>
            </a:endParaRPr>
          </a:p>
          <a:p>
            <a:r>
              <a:rPr lang="en-US" sz="4700">
                <a:latin typeface="Aparajita" panose="02020603050405020304" pitchFamily="18" charset="0"/>
                <a:ea typeface="Cambria" panose="02040503050406030204" pitchFamily="18" charset="0"/>
                <a:cs typeface="Aparajita" panose="02020603050405020304" pitchFamily="18" charset="0"/>
              </a:rPr>
              <a:t>ESP32 – Microcontroller that provides</a:t>
            </a:r>
            <a:r>
              <a:rPr lang="en-IN" sz="4700" b="0" i="0">
                <a:effectLst/>
                <a:latin typeface="Aparajita" panose="02020603050405020304" pitchFamily="18" charset="0"/>
                <a:ea typeface="Cambria" panose="02040503050406030204" pitchFamily="18" charset="0"/>
                <a:cs typeface="Aparajita" panose="02020603050405020304" pitchFamily="18" charset="0"/>
              </a:rPr>
              <a:t> many GPIO pins that facilitate connection with and control of external devices and sensors. Provides wireless Wi-Fi and/or Bluetooth connectivity for embedded devices.</a:t>
            </a:r>
            <a:endParaRPr lang="en-US" sz="4700">
              <a:latin typeface="Aparajita" panose="02020603050405020304" pitchFamily="18" charset="0"/>
              <a:ea typeface="Cambria" panose="02040503050406030204" pitchFamily="18" charset="0"/>
              <a:cs typeface="Aparajita" panose="02020603050405020304" pitchFamily="18" charset="0"/>
            </a:endParaRPr>
          </a:p>
          <a:p>
            <a:endParaRPr lang="en-IN"/>
          </a:p>
        </p:txBody>
      </p:sp>
    </p:spTree>
    <p:extLst>
      <p:ext uri="{BB962C8B-B14F-4D97-AF65-F5344CB8AC3E}">
        <p14:creationId xmlns:p14="http://schemas.microsoft.com/office/powerpoint/2010/main" val="411924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0EFC35-A748-0D03-F1C6-BBCF06AAD0D5}"/>
              </a:ext>
            </a:extLst>
          </p:cNvPr>
          <p:cNvSpPr txBox="1"/>
          <p:nvPr/>
        </p:nvSpPr>
        <p:spPr>
          <a:xfrm>
            <a:off x="5841842" y="4639270"/>
            <a:ext cx="5318760" cy="646331"/>
          </a:xfrm>
          <a:prstGeom prst="rect">
            <a:avLst/>
          </a:prstGeom>
          <a:noFill/>
        </p:spPr>
        <p:txBody>
          <a:bodyPr wrap="square" rtlCol="0">
            <a:spAutoFit/>
          </a:bodyPr>
          <a:lstStyle/>
          <a:p>
            <a:r>
              <a:rPr lang="en-US" b="1"/>
              <a:t>1. Max30100     2 . ESP32     3. PCB   4. MLX90614   </a:t>
            </a:r>
            <a:endParaRPr lang="en-IN" b="1"/>
          </a:p>
          <a:p>
            <a:endParaRPr lang="en-IN"/>
          </a:p>
        </p:txBody>
      </p:sp>
      <p:pic>
        <p:nvPicPr>
          <p:cNvPr id="11" name="Picture 10">
            <a:extLst>
              <a:ext uri="{FF2B5EF4-FFF2-40B4-BE49-F238E27FC236}">
                <a16:creationId xmlns:a16="http://schemas.microsoft.com/office/drawing/2014/main" id="{EF08FCA3-22D7-7E66-F683-10CF8B825418}"/>
              </a:ext>
            </a:extLst>
          </p:cNvPr>
          <p:cNvPicPr>
            <a:picLocks noChangeAspect="1"/>
          </p:cNvPicPr>
          <p:nvPr/>
        </p:nvPicPr>
        <p:blipFill>
          <a:blip r:embed="rId2"/>
          <a:srcRect l="22723" t="9951" r="22631" b="10522"/>
          <a:stretch/>
        </p:blipFill>
        <p:spPr>
          <a:xfrm>
            <a:off x="4763160" y="791521"/>
            <a:ext cx="2469094" cy="3593433"/>
          </a:xfrm>
          <a:prstGeom prst="rect">
            <a:avLst/>
          </a:prstGeom>
        </p:spPr>
      </p:pic>
      <p:pic>
        <p:nvPicPr>
          <p:cNvPr id="14" name="Picture 13">
            <a:extLst>
              <a:ext uri="{FF2B5EF4-FFF2-40B4-BE49-F238E27FC236}">
                <a16:creationId xmlns:a16="http://schemas.microsoft.com/office/drawing/2014/main" id="{B33CD7FB-3125-2F4A-0458-388994C7AB0C}"/>
              </a:ext>
            </a:extLst>
          </p:cNvPr>
          <p:cNvPicPr>
            <a:picLocks noChangeAspect="1"/>
          </p:cNvPicPr>
          <p:nvPr/>
        </p:nvPicPr>
        <p:blipFill>
          <a:blip r:embed="rId3"/>
          <a:srcRect l="9272" t="19163" r="6654" b="16255"/>
          <a:stretch/>
        </p:blipFill>
        <p:spPr>
          <a:xfrm>
            <a:off x="487679" y="856412"/>
            <a:ext cx="3547395" cy="2724988"/>
          </a:xfrm>
          <a:prstGeom prst="rect">
            <a:avLst/>
          </a:prstGeom>
        </p:spPr>
      </p:pic>
      <p:pic>
        <p:nvPicPr>
          <p:cNvPr id="15" name="Picture 14">
            <a:extLst>
              <a:ext uri="{FF2B5EF4-FFF2-40B4-BE49-F238E27FC236}">
                <a16:creationId xmlns:a16="http://schemas.microsoft.com/office/drawing/2014/main" id="{E23541F3-80B1-72E8-B521-472D5C99AA10}"/>
              </a:ext>
            </a:extLst>
          </p:cNvPr>
          <p:cNvPicPr>
            <a:picLocks noChangeAspect="1"/>
          </p:cNvPicPr>
          <p:nvPr/>
        </p:nvPicPr>
        <p:blipFill>
          <a:blip r:embed="rId4"/>
          <a:stretch>
            <a:fillRect/>
          </a:stretch>
        </p:blipFill>
        <p:spPr>
          <a:xfrm>
            <a:off x="8165149" y="1182410"/>
            <a:ext cx="2995453" cy="2246590"/>
          </a:xfrm>
          <a:prstGeom prst="rect">
            <a:avLst/>
          </a:prstGeom>
        </p:spPr>
      </p:pic>
      <p:pic>
        <p:nvPicPr>
          <p:cNvPr id="16" name="Picture 15">
            <a:extLst>
              <a:ext uri="{FF2B5EF4-FFF2-40B4-BE49-F238E27FC236}">
                <a16:creationId xmlns:a16="http://schemas.microsoft.com/office/drawing/2014/main" id="{C1A44289-5B32-C538-710A-95220B7A7928}"/>
              </a:ext>
            </a:extLst>
          </p:cNvPr>
          <p:cNvPicPr>
            <a:picLocks noChangeAspect="1"/>
          </p:cNvPicPr>
          <p:nvPr/>
        </p:nvPicPr>
        <p:blipFill>
          <a:blip r:embed="rId5"/>
          <a:stretch>
            <a:fillRect/>
          </a:stretch>
        </p:blipFill>
        <p:spPr>
          <a:xfrm>
            <a:off x="745301" y="3618319"/>
            <a:ext cx="3032149" cy="2383269"/>
          </a:xfrm>
          <a:prstGeom prst="rect">
            <a:avLst/>
          </a:prstGeom>
        </p:spPr>
      </p:pic>
      <p:sp>
        <p:nvSpPr>
          <p:cNvPr id="17" name="TextBox 16">
            <a:extLst>
              <a:ext uri="{FF2B5EF4-FFF2-40B4-BE49-F238E27FC236}">
                <a16:creationId xmlns:a16="http://schemas.microsoft.com/office/drawing/2014/main" id="{53972667-42D6-CC92-8274-0F9706BB1831}"/>
              </a:ext>
            </a:extLst>
          </p:cNvPr>
          <p:cNvSpPr txBox="1"/>
          <p:nvPr/>
        </p:nvSpPr>
        <p:spPr>
          <a:xfrm>
            <a:off x="336836" y="2121039"/>
            <a:ext cx="301686" cy="369332"/>
          </a:xfrm>
          <a:prstGeom prst="rect">
            <a:avLst/>
          </a:prstGeom>
          <a:noFill/>
        </p:spPr>
        <p:txBody>
          <a:bodyPr wrap="none" rtlCol="0">
            <a:spAutoFit/>
          </a:bodyPr>
          <a:lstStyle/>
          <a:p>
            <a:r>
              <a:rPr lang="en-US"/>
              <a:t>1</a:t>
            </a:r>
            <a:endParaRPr lang="en-IN"/>
          </a:p>
        </p:txBody>
      </p:sp>
      <p:sp>
        <p:nvSpPr>
          <p:cNvPr id="18" name="TextBox 17">
            <a:extLst>
              <a:ext uri="{FF2B5EF4-FFF2-40B4-BE49-F238E27FC236}">
                <a16:creationId xmlns:a16="http://schemas.microsoft.com/office/drawing/2014/main" id="{B592744C-2F1F-AF5E-ED2F-71B490540063}"/>
              </a:ext>
            </a:extLst>
          </p:cNvPr>
          <p:cNvSpPr txBox="1"/>
          <p:nvPr/>
        </p:nvSpPr>
        <p:spPr>
          <a:xfrm>
            <a:off x="4658062" y="2218906"/>
            <a:ext cx="301686" cy="369332"/>
          </a:xfrm>
          <a:prstGeom prst="rect">
            <a:avLst/>
          </a:prstGeom>
          <a:noFill/>
        </p:spPr>
        <p:txBody>
          <a:bodyPr wrap="none" rtlCol="0">
            <a:spAutoFit/>
          </a:bodyPr>
          <a:lstStyle/>
          <a:p>
            <a:r>
              <a:rPr lang="en-US"/>
              <a:t>2</a:t>
            </a:r>
            <a:endParaRPr lang="en-IN"/>
          </a:p>
        </p:txBody>
      </p:sp>
      <p:sp>
        <p:nvSpPr>
          <p:cNvPr id="19" name="TextBox 18">
            <a:extLst>
              <a:ext uri="{FF2B5EF4-FFF2-40B4-BE49-F238E27FC236}">
                <a16:creationId xmlns:a16="http://schemas.microsoft.com/office/drawing/2014/main" id="{00DCB247-5482-F225-BCDD-6A5203B99B0A}"/>
              </a:ext>
            </a:extLst>
          </p:cNvPr>
          <p:cNvSpPr txBox="1"/>
          <p:nvPr/>
        </p:nvSpPr>
        <p:spPr>
          <a:xfrm>
            <a:off x="7749519" y="2218906"/>
            <a:ext cx="301686" cy="369332"/>
          </a:xfrm>
          <a:prstGeom prst="rect">
            <a:avLst/>
          </a:prstGeom>
          <a:noFill/>
        </p:spPr>
        <p:txBody>
          <a:bodyPr wrap="none" rtlCol="0">
            <a:spAutoFit/>
          </a:bodyPr>
          <a:lstStyle/>
          <a:p>
            <a:r>
              <a:rPr lang="en-US"/>
              <a:t>3</a:t>
            </a:r>
            <a:endParaRPr lang="en-IN"/>
          </a:p>
        </p:txBody>
      </p:sp>
      <p:sp>
        <p:nvSpPr>
          <p:cNvPr id="20" name="TextBox 19">
            <a:extLst>
              <a:ext uri="{FF2B5EF4-FFF2-40B4-BE49-F238E27FC236}">
                <a16:creationId xmlns:a16="http://schemas.microsoft.com/office/drawing/2014/main" id="{2A36A8D8-F37E-AA48-AF97-B8D2AFF6147D}"/>
              </a:ext>
            </a:extLst>
          </p:cNvPr>
          <p:cNvSpPr txBox="1"/>
          <p:nvPr/>
        </p:nvSpPr>
        <p:spPr>
          <a:xfrm>
            <a:off x="4035074" y="5285601"/>
            <a:ext cx="301686" cy="369332"/>
          </a:xfrm>
          <a:prstGeom prst="rect">
            <a:avLst/>
          </a:prstGeom>
          <a:noFill/>
        </p:spPr>
        <p:txBody>
          <a:bodyPr wrap="none" rtlCol="0">
            <a:spAutoFit/>
          </a:bodyPr>
          <a:lstStyle/>
          <a:p>
            <a:r>
              <a:rPr lang="en-US"/>
              <a:t>4</a:t>
            </a:r>
            <a:endParaRPr lang="en-IN"/>
          </a:p>
        </p:txBody>
      </p:sp>
    </p:spTree>
    <p:extLst>
      <p:ext uri="{BB962C8B-B14F-4D97-AF65-F5344CB8AC3E}">
        <p14:creationId xmlns:p14="http://schemas.microsoft.com/office/powerpoint/2010/main" val="1292285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D50725-80C7-0FFC-A360-681EE21A313D}"/>
              </a:ext>
            </a:extLst>
          </p:cNvPr>
          <p:cNvSpPr>
            <a:spLocks noGrp="1"/>
          </p:cNvSpPr>
          <p:nvPr>
            <p:ph idx="1"/>
          </p:nvPr>
        </p:nvSpPr>
        <p:spPr/>
        <p:txBody>
          <a:bodyPr/>
          <a:lstStyle/>
          <a:p>
            <a:pPr marL="0" indent="0">
              <a:buNone/>
            </a:pPr>
            <a:r>
              <a:rPr lang="en-US" sz="3000" b="1" u="sng" dirty="0">
                <a:latin typeface="Garamond" panose="02020404030301010803" pitchFamily="18" charset="0"/>
                <a:ea typeface="Cambria" panose="02040503050406030204" pitchFamily="18" charset="0"/>
              </a:rPr>
              <a:t>Software –</a:t>
            </a:r>
          </a:p>
          <a:p>
            <a:pPr marL="0" indent="0">
              <a:buNone/>
            </a:pPr>
            <a:endParaRPr lang="en-US" sz="3000" b="1" u="sng" dirty="0">
              <a:latin typeface="Garamond" panose="02020404030301010803" pitchFamily="18" charset="0"/>
              <a:ea typeface="Cambria" panose="02040503050406030204" pitchFamily="18" charset="0"/>
            </a:endParaRPr>
          </a:p>
          <a:p>
            <a:r>
              <a:rPr lang="en-US" dirty="0">
                <a:latin typeface="Aparajita" panose="02020603050405020304" pitchFamily="18" charset="0"/>
                <a:ea typeface="Cambria" panose="02040503050406030204" pitchFamily="18" charset="0"/>
                <a:cs typeface="Aparajita" panose="02020603050405020304" pitchFamily="18" charset="0"/>
              </a:rPr>
              <a:t>Programming for ESP32, developing an application to display infant’s health parameters.</a:t>
            </a:r>
          </a:p>
          <a:p>
            <a:r>
              <a:rPr lang="en-IN" dirty="0">
                <a:latin typeface="Aparajita" panose="02020603050405020304" pitchFamily="18" charset="0"/>
                <a:ea typeface="Cambria" panose="02040503050406030204" pitchFamily="18" charset="0"/>
                <a:cs typeface="Aparajita" panose="02020603050405020304" pitchFamily="18" charset="0"/>
              </a:rPr>
              <a:t>Frontend: React Native </a:t>
            </a:r>
          </a:p>
          <a:p>
            <a:r>
              <a:rPr lang="en-IN" dirty="0">
                <a:latin typeface="Aparajita" panose="02020603050405020304" pitchFamily="18" charset="0"/>
                <a:ea typeface="Cambria" panose="02040503050406030204" pitchFamily="18" charset="0"/>
                <a:cs typeface="Aparajita" panose="02020603050405020304" pitchFamily="18" charset="0"/>
              </a:rPr>
              <a:t>Backend: Express.js</a:t>
            </a:r>
          </a:p>
          <a:p>
            <a:r>
              <a:rPr lang="en-IN" dirty="0">
                <a:latin typeface="Aparajita" panose="02020603050405020304" pitchFamily="18" charset="0"/>
                <a:ea typeface="Cambria" panose="02040503050406030204" pitchFamily="18" charset="0"/>
                <a:cs typeface="Aparajita" panose="02020603050405020304" pitchFamily="18" charset="0"/>
              </a:rPr>
              <a:t>Database: MySQL</a:t>
            </a:r>
          </a:p>
          <a:p>
            <a:r>
              <a:rPr lang="en-IN" dirty="0">
                <a:latin typeface="Aparajita" panose="02020603050405020304" pitchFamily="18" charset="0"/>
                <a:ea typeface="Cambria" panose="02040503050406030204" pitchFamily="18" charset="0"/>
                <a:cs typeface="Aparajita" panose="02020603050405020304" pitchFamily="18" charset="0"/>
              </a:rPr>
              <a:t>CI/CD: GitHub</a:t>
            </a:r>
          </a:p>
          <a:p>
            <a:pPr marL="0" indent="0">
              <a:buNone/>
            </a:pPr>
            <a:endParaRPr lang="en-IN" dirty="0"/>
          </a:p>
        </p:txBody>
      </p:sp>
      <p:pic>
        <p:nvPicPr>
          <p:cNvPr id="4" name="Picture 3" descr="A screenshot of a graph&#10;&#10;Description automatically generated">
            <a:extLst>
              <a:ext uri="{FF2B5EF4-FFF2-40B4-BE49-F238E27FC236}">
                <a16:creationId xmlns:a16="http://schemas.microsoft.com/office/drawing/2014/main" id="{F144A1EF-3B06-CCF4-F250-4CD262AD5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610" y="2748908"/>
            <a:ext cx="6096001" cy="2776538"/>
          </a:xfrm>
          <a:prstGeom prst="rect">
            <a:avLst/>
          </a:prstGeom>
        </p:spPr>
      </p:pic>
    </p:spTree>
    <p:extLst>
      <p:ext uri="{BB962C8B-B14F-4D97-AF65-F5344CB8AC3E}">
        <p14:creationId xmlns:p14="http://schemas.microsoft.com/office/powerpoint/2010/main" val="1110110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61D3E7-6A30-AB15-C697-7D0B5E8355F4}"/>
              </a:ext>
            </a:extLst>
          </p:cNvPr>
          <p:cNvSpPr>
            <a:spLocks noGrp="1"/>
          </p:cNvSpPr>
          <p:nvPr>
            <p:ph idx="1"/>
          </p:nvPr>
        </p:nvSpPr>
        <p:spPr/>
        <p:txBody>
          <a:bodyPr>
            <a:normAutofit/>
          </a:bodyPr>
          <a:lstStyle/>
          <a:p>
            <a:pPr marL="0" indent="0">
              <a:buNone/>
            </a:pPr>
            <a:r>
              <a:rPr lang="en-US" sz="3000" b="1" u="sng">
                <a:latin typeface="Garamond" panose="02020404030301010803" pitchFamily="18" charset="0"/>
              </a:rPr>
              <a:t>Proposed Architecture - </a:t>
            </a:r>
            <a:endParaRPr lang="en-IN" sz="3000" b="1" u="sng">
              <a:latin typeface="Garamond" panose="02020404030301010803" pitchFamily="18" charset="0"/>
            </a:endParaRPr>
          </a:p>
        </p:txBody>
      </p:sp>
      <p:sp>
        <p:nvSpPr>
          <p:cNvPr id="5" name="TextBox 4">
            <a:extLst>
              <a:ext uri="{FF2B5EF4-FFF2-40B4-BE49-F238E27FC236}">
                <a16:creationId xmlns:a16="http://schemas.microsoft.com/office/drawing/2014/main" id="{22E77F66-8F80-6CAD-8B18-DD270298CB1C}"/>
              </a:ext>
            </a:extLst>
          </p:cNvPr>
          <p:cNvSpPr txBox="1"/>
          <p:nvPr/>
        </p:nvSpPr>
        <p:spPr>
          <a:xfrm>
            <a:off x="1056933" y="3882294"/>
            <a:ext cx="10243595" cy="2123658"/>
          </a:xfrm>
          <a:prstGeom prst="rect">
            <a:avLst/>
          </a:prstGeom>
          <a:noFill/>
        </p:spPr>
        <p:txBody>
          <a:bodyPr wrap="square" rtlCol="0">
            <a:spAutoFit/>
          </a:bodyPr>
          <a:lstStyle/>
          <a:p>
            <a:r>
              <a:rPr lang="en-US" sz="1900" i="1" dirty="0"/>
              <a:t>A 4 layered architecture is implemented </a:t>
            </a:r>
          </a:p>
          <a:p>
            <a:pPr marL="285750" indent="-285750">
              <a:buFont typeface="Arial" panose="020B0604020202020204" pitchFamily="34" charset="0"/>
              <a:buChar char="•"/>
            </a:pPr>
            <a:r>
              <a:rPr lang="en-US" sz="1900" b="1" dirty="0"/>
              <a:t>Top Layer</a:t>
            </a:r>
            <a:r>
              <a:rPr lang="en-US" sz="1900" dirty="0"/>
              <a:t>: ESP32(8 MB) and Programming Circuit.(CH340C,micro </a:t>
            </a:r>
            <a:r>
              <a:rPr lang="en-US" sz="1900" dirty="0" err="1"/>
              <a:t>usb,reset,boot</a:t>
            </a:r>
            <a:r>
              <a:rPr lang="en-US" sz="1900" dirty="0"/>
              <a:t> and setup buttons)</a:t>
            </a:r>
          </a:p>
          <a:p>
            <a:pPr marL="285750" indent="-285750">
              <a:buFont typeface="Arial" panose="020B0604020202020204" pitchFamily="34" charset="0"/>
              <a:buChar char="•"/>
            </a:pPr>
            <a:r>
              <a:rPr lang="en-US" sz="1900" b="1" dirty="0"/>
              <a:t>Second Layer</a:t>
            </a:r>
            <a:r>
              <a:rPr lang="en-US" sz="1900" dirty="0"/>
              <a:t>: Power Management Circuit.(MT3608 buck boost,A3041 N-channel Mosfet,diodes,22v inductor)</a:t>
            </a:r>
          </a:p>
          <a:p>
            <a:pPr marL="285750" indent="-285750">
              <a:buFont typeface="Arial" panose="020B0604020202020204" pitchFamily="34" charset="0"/>
              <a:buChar char="•"/>
            </a:pPr>
            <a:r>
              <a:rPr lang="en-US" sz="1900" b="1" dirty="0"/>
              <a:t>Third Layer</a:t>
            </a:r>
            <a:r>
              <a:rPr lang="en-US" sz="1900" dirty="0"/>
              <a:t>: Charging Circuit which offers dynamic charging method.(TP4056)</a:t>
            </a:r>
          </a:p>
          <a:p>
            <a:pPr marL="285750" indent="-285750">
              <a:buFont typeface="Arial" panose="020B0604020202020204" pitchFamily="34" charset="0"/>
              <a:buChar char="•"/>
            </a:pPr>
            <a:r>
              <a:rPr lang="en-US" sz="1900" b="1" dirty="0"/>
              <a:t>Bottom Layer</a:t>
            </a:r>
            <a:r>
              <a:rPr lang="en-US" sz="1900" dirty="0"/>
              <a:t>: Temperature Sensor and spo2,heart rate sensor.(I2C to communicate with esp32</a:t>
            </a:r>
            <a:r>
              <a:rPr lang="en-US" sz="1800" dirty="0"/>
              <a:t>)</a:t>
            </a:r>
            <a:endParaRPr lang="en-IN" sz="1800" dirty="0"/>
          </a:p>
          <a:p>
            <a:endParaRPr lang="en-IN" dirty="0"/>
          </a:p>
        </p:txBody>
      </p:sp>
      <p:sp>
        <p:nvSpPr>
          <p:cNvPr id="7" name="TextBox 6">
            <a:extLst>
              <a:ext uri="{FF2B5EF4-FFF2-40B4-BE49-F238E27FC236}">
                <a16:creationId xmlns:a16="http://schemas.microsoft.com/office/drawing/2014/main" id="{96F75AA5-677B-50BE-7D0A-C26F7FB1A4EA}"/>
              </a:ext>
            </a:extLst>
          </p:cNvPr>
          <p:cNvSpPr txBox="1"/>
          <p:nvPr/>
        </p:nvSpPr>
        <p:spPr>
          <a:xfrm>
            <a:off x="5541103" y="967367"/>
            <a:ext cx="3125351" cy="369332"/>
          </a:xfrm>
          <a:prstGeom prst="rect">
            <a:avLst/>
          </a:prstGeom>
          <a:noFill/>
        </p:spPr>
        <p:txBody>
          <a:bodyPr wrap="square" rtlCol="0">
            <a:spAutoFit/>
          </a:bodyPr>
          <a:lstStyle/>
          <a:p>
            <a:r>
              <a:rPr lang="en-US" dirty="0"/>
              <a:t>Dimensions – 3.5cm x 2.5cm </a:t>
            </a:r>
            <a:endParaRPr lang="en-IN" dirty="0"/>
          </a:p>
        </p:txBody>
      </p:sp>
      <p:pic>
        <p:nvPicPr>
          <p:cNvPr id="10" name="Picture 9" descr="A close-up of a circuit board&#10;&#10;Description automatically generated">
            <a:extLst>
              <a:ext uri="{FF2B5EF4-FFF2-40B4-BE49-F238E27FC236}">
                <a16:creationId xmlns:a16="http://schemas.microsoft.com/office/drawing/2014/main" id="{09CD0EAB-24B6-DFDD-AC66-BAD10A8BD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33" y="1830624"/>
            <a:ext cx="3905251" cy="1738313"/>
          </a:xfrm>
          <a:prstGeom prst="rect">
            <a:avLst/>
          </a:prstGeom>
        </p:spPr>
      </p:pic>
      <p:pic>
        <p:nvPicPr>
          <p:cNvPr id="12" name="Picture 11" descr="A diagram of a circuit board&#10;&#10;Description automatically generated">
            <a:extLst>
              <a:ext uri="{FF2B5EF4-FFF2-40B4-BE49-F238E27FC236}">
                <a16:creationId xmlns:a16="http://schemas.microsoft.com/office/drawing/2014/main" id="{94126AFC-826C-8938-E22C-C9C17277E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733" y="1285163"/>
            <a:ext cx="4360635" cy="2702590"/>
          </a:xfrm>
          <a:prstGeom prst="rect">
            <a:avLst/>
          </a:prstGeom>
        </p:spPr>
      </p:pic>
    </p:spTree>
    <p:extLst>
      <p:ext uri="{BB962C8B-B14F-4D97-AF65-F5344CB8AC3E}">
        <p14:creationId xmlns:p14="http://schemas.microsoft.com/office/powerpoint/2010/main" val="346474743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46</TotalTime>
  <Words>1314</Words>
  <Application>Microsoft Office PowerPoint</Application>
  <PresentationFormat>Widescreen</PresentationFormat>
  <Paragraphs>101</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Aparajita</vt:lpstr>
      <vt:lpstr>Arial</vt:lpstr>
      <vt:lpstr>Bodoni MT</vt:lpstr>
      <vt:lpstr>Book Antiqua</vt:lpstr>
      <vt:lpstr>Bookman Old Style</vt:lpstr>
      <vt:lpstr>Calibri</vt:lpstr>
      <vt:lpstr>Calibri Light</vt:lpstr>
      <vt:lpstr>Cambria</vt:lpstr>
      <vt:lpstr>Garamond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SVD</dc:creator>
  <cp:lastModifiedBy>K Sashank Kumar</cp:lastModifiedBy>
  <cp:revision>3</cp:revision>
  <dcterms:created xsi:type="dcterms:W3CDTF">2021-08-26T09:04:20Z</dcterms:created>
  <dcterms:modified xsi:type="dcterms:W3CDTF">2024-11-09T12:44:05Z</dcterms:modified>
</cp:coreProperties>
</file>